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O4eV53cNqgV25eG28T84glbbW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dd95acf3c3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1dd95acf3c3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dd95acf3c3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1dd95acf3c3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dd95acf3c3_2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1dd95acf3c3_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dd95acf3c3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1dd95acf3c3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dd926888f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dd926888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dd95acf3c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dd95acf3c3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dd95acf3c3_2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1dd95acf3c3_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8" name="Shape 38"/>
        <p:cNvGrpSpPr/>
        <p:nvPr/>
      </p:nvGrpSpPr>
      <p:grpSpPr>
        <a:xfrm>
          <a:off x="0" y="0"/>
          <a:ext cx="0" cy="0"/>
          <a:chOff x="0" y="0"/>
          <a:chExt cx="0" cy="0"/>
        </a:xfrm>
      </p:grpSpPr>
      <p:sp>
        <p:nvSpPr>
          <p:cNvPr id="39" name="Google Shape;39;p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p:txBody>
      </p:sp>
      <p:sp>
        <p:nvSpPr>
          <p:cNvPr id="41" name="Google Shape;41;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104" name="Shape 104"/>
        <p:cNvGrpSpPr/>
        <p:nvPr/>
      </p:nvGrpSpPr>
      <p:grpSpPr>
        <a:xfrm>
          <a:off x="0" y="0"/>
          <a:ext cx="0" cy="0"/>
          <a:chOff x="0" y="0"/>
          <a:chExt cx="0" cy="0"/>
        </a:xfrm>
      </p:grpSpPr>
      <p:sp>
        <p:nvSpPr>
          <p:cNvPr id="105" name="Google Shape;105;p12"/>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07" name="Google Shape;107;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11" name="Shape 111"/>
        <p:cNvGrpSpPr/>
        <p:nvPr/>
      </p:nvGrpSpPr>
      <p:grpSpPr>
        <a:xfrm>
          <a:off x="0" y="0"/>
          <a:ext cx="0" cy="0"/>
          <a:chOff x="0" y="0"/>
          <a:chExt cx="0" cy="0"/>
        </a:xfrm>
      </p:grpSpPr>
      <p:sp>
        <p:nvSpPr>
          <p:cNvPr id="112" name="Google Shape;112;p13"/>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3"/>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600"/>
              <a:buFont typeface="Century Gothic"/>
              <a:buNone/>
              <a:defRPr sz="1600">
                <a:solidFill>
                  <a:srgbClr val="7F7F7F"/>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14" name="Google Shape;114;p13"/>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15" name="Google Shape;115;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
        <p:nvSpPr>
          <p:cNvPr id="119" name="Google Shape;119;p13"/>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0" name="Google Shape;120;p13"/>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21" name="Shape 121"/>
        <p:cNvGrpSpPr/>
        <p:nvPr/>
      </p:nvGrpSpPr>
      <p:grpSpPr>
        <a:xfrm>
          <a:off x="0" y="0"/>
          <a:ext cx="0" cy="0"/>
          <a:chOff x="0" y="0"/>
          <a:chExt cx="0" cy="0"/>
        </a:xfrm>
      </p:grpSpPr>
      <p:sp>
        <p:nvSpPr>
          <p:cNvPr id="122" name="Google Shape;122;p14"/>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4"/>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24" name="Google Shape;124;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28" name="Shape 128"/>
        <p:cNvGrpSpPr/>
        <p:nvPr/>
      </p:nvGrpSpPr>
      <p:grpSpPr>
        <a:xfrm>
          <a:off x="0" y="0"/>
          <a:ext cx="0" cy="0"/>
          <a:chOff x="0" y="0"/>
          <a:chExt cx="0" cy="0"/>
        </a:xfrm>
      </p:grpSpPr>
      <p:sp>
        <p:nvSpPr>
          <p:cNvPr id="129" name="Google Shape;129;p1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1" name="Google Shape;131;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2" name="Google Shape;132;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
        <p:nvSpPr>
          <p:cNvPr id="136" name="Google Shape;136;p15"/>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7" name="Google Shape;137;p15"/>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38" name="Shape 138"/>
        <p:cNvGrpSpPr/>
        <p:nvPr/>
      </p:nvGrpSpPr>
      <p:grpSpPr>
        <a:xfrm>
          <a:off x="0" y="0"/>
          <a:ext cx="0" cy="0"/>
          <a:chOff x="0" y="0"/>
          <a:chExt cx="0" cy="0"/>
        </a:xfrm>
      </p:grpSpPr>
      <p:sp>
        <p:nvSpPr>
          <p:cNvPr id="139" name="Google Shape;139;p16"/>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1" name="Google Shape;141;p1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2" name="Google Shape;142;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6" name="Shape 146"/>
        <p:cNvGrpSpPr/>
        <p:nvPr/>
      </p:nvGrpSpPr>
      <p:grpSpPr>
        <a:xfrm>
          <a:off x="0" y="0"/>
          <a:ext cx="0" cy="0"/>
          <a:chOff x="0" y="0"/>
          <a:chExt cx="0" cy="0"/>
        </a:xfrm>
      </p:grpSpPr>
      <p:sp>
        <p:nvSpPr>
          <p:cNvPr id="147" name="Google Shape;147;p1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7"/>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9" name="Google Shape;149;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3" name="Shape 153"/>
        <p:cNvGrpSpPr/>
        <p:nvPr/>
      </p:nvGrpSpPr>
      <p:grpSpPr>
        <a:xfrm>
          <a:off x="0" y="0"/>
          <a:ext cx="0" cy="0"/>
          <a:chOff x="0" y="0"/>
          <a:chExt cx="0" cy="0"/>
        </a:xfrm>
      </p:grpSpPr>
      <p:sp>
        <p:nvSpPr>
          <p:cNvPr id="154" name="Google Shape;154;p18"/>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8"/>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56" name="Google Shape;156;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5" name="Shape 45"/>
        <p:cNvGrpSpPr/>
        <p:nvPr/>
      </p:nvGrpSpPr>
      <p:grpSpPr>
        <a:xfrm>
          <a:off x="0" y="0"/>
          <a:ext cx="0" cy="0"/>
          <a:chOff x="0" y="0"/>
          <a:chExt cx="0" cy="0"/>
        </a:xfrm>
      </p:grpSpPr>
      <p:sp>
        <p:nvSpPr>
          <p:cNvPr id="46" name="Google Shape;46;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8" name="Google Shape;48;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2" name="Shape 52"/>
        <p:cNvGrpSpPr/>
        <p:nvPr/>
      </p:nvGrpSpPr>
      <p:grpSpPr>
        <a:xfrm>
          <a:off x="0" y="0"/>
          <a:ext cx="0" cy="0"/>
          <a:chOff x="0" y="0"/>
          <a:chExt cx="0" cy="0"/>
        </a:xfrm>
      </p:grpSpPr>
      <p:sp>
        <p:nvSpPr>
          <p:cNvPr id="53" name="Google Shape;53;p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55" name="Google Shape;55;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9" name="Shape 59"/>
        <p:cNvGrpSpPr/>
        <p:nvPr/>
      </p:nvGrpSpPr>
      <p:grpSpPr>
        <a:xfrm>
          <a:off x="0" y="0"/>
          <a:ext cx="0" cy="0"/>
          <a:chOff x="0" y="0"/>
          <a:chExt cx="0" cy="0"/>
        </a:xfrm>
      </p:grpSpPr>
      <p:sp>
        <p:nvSpPr>
          <p:cNvPr id="60" name="Google Shape;60;p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2" name="Google Shape;62;p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3" name="Google Shape;63;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0" name="Google Shape;70;p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1" name="Google Shape;71;p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2" name="Google Shape;72;p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3" name="Google Shape;73;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3" name="Shape 83"/>
        <p:cNvGrpSpPr/>
        <p:nvPr/>
      </p:nvGrpSpPr>
      <p:grpSpPr>
        <a:xfrm>
          <a:off x="0" y="0"/>
          <a:ext cx="0" cy="0"/>
          <a:chOff x="0" y="0"/>
          <a:chExt cx="0" cy="0"/>
        </a:xfrm>
      </p:grpSpPr>
      <p:sp>
        <p:nvSpPr>
          <p:cNvPr id="84" name="Google Shape;84;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8" name="Shape 88"/>
        <p:cNvGrpSpPr/>
        <p:nvPr/>
      </p:nvGrpSpPr>
      <p:grpSpPr>
        <a:xfrm>
          <a:off x="0" y="0"/>
          <a:ext cx="0" cy="0"/>
          <a:chOff x="0" y="0"/>
          <a:chExt cx="0" cy="0"/>
        </a:xfrm>
      </p:grpSpPr>
      <p:sp>
        <p:nvSpPr>
          <p:cNvPr id="89" name="Google Shape;89;p10"/>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2000"/>
              <a:buFont typeface="Century Gothic"/>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1" name="Google Shape;91;p10"/>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92" name="Google Shape;92;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6" name="Shape 96"/>
        <p:cNvGrpSpPr/>
        <p:nvPr/>
      </p:nvGrpSpPr>
      <p:grpSpPr>
        <a:xfrm>
          <a:off x="0" y="0"/>
          <a:ext cx="0" cy="0"/>
          <a:chOff x="0" y="0"/>
          <a:chExt cx="0" cy="0"/>
        </a:xfrm>
      </p:grpSpPr>
      <p:sp>
        <p:nvSpPr>
          <p:cNvPr id="97" name="Google Shape;97;p11"/>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p:nvPr>
            <p:ph idx="2" type="pic"/>
          </p:nvPr>
        </p:nvSpPr>
        <p:spPr>
          <a:xfrm>
            <a:off x="2589212" y="634965"/>
            <a:ext cx="8915400" cy="3854970"/>
          </a:xfrm>
          <a:prstGeom prst="rect">
            <a:avLst/>
          </a:prstGeom>
          <a:noFill/>
          <a:ln>
            <a:noFill/>
          </a:ln>
        </p:spPr>
      </p:sp>
      <p:sp>
        <p:nvSpPr>
          <p:cNvPr id="99" name="Google Shape;99;p11"/>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200"/>
              <a:buNone/>
              <a:defRPr sz="12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100" name="Google Shape;100;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2"/>
          <p:cNvGrpSpPr/>
          <p:nvPr/>
        </p:nvGrpSpPr>
        <p:grpSpPr>
          <a:xfrm>
            <a:off x="1" y="228600"/>
            <a:ext cx="2851516" cy="6638628"/>
            <a:chOff x="2487613" y="285750"/>
            <a:chExt cx="2428875" cy="5654676"/>
          </a:xfrm>
        </p:grpSpPr>
        <p:sp>
          <p:nvSpPr>
            <p:cNvPr id="7" name="Google Shape;7;p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 name="Google Shape;19;p2"/>
          <p:cNvGrpSpPr/>
          <p:nvPr/>
        </p:nvGrpSpPr>
        <p:grpSpPr>
          <a:xfrm>
            <a:off x="27221" y="-786"/>
            <a:ext cx="2356674" cy="6854039"/>
            <a:chOff x="6627813" y="194833"/>
            <a:chExt cx="1952625" cy="5678918"/>
          </a:xfrm>
        </p:grpSpPr>
        <p:sp>
          <p:nvSpPr>
            <p:cNvPr id="20" name="Google Shape;20;p2"/>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 name="Google Shape;32;p2"/>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4" name="Google Shape;34;p2"/>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dd95acf3c3_2_0"/>
          <p:cNvSpPr txBox="1"/>
          <p:nvPr>
            <p:ph type="ctrTitle"/>
          </p:nvPr>
        </p:nvSpPr>
        <p:spPr>
          <a:xfrm>
            <a:off x="2589225" y="569924"/>
            <a:ext cx="8915400" cy="792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400"/>
              <a:buFont typeface="Century Gothic"/>
              <a:buNone/>
            </a:pPr>
            <a:r>
              <a:t/>
            </a:r>
            <a:endParaRPr b="1" sz="1800"/>
          </a:p>
        </p:txBody>
      </p:sp>
      <p:sp>
        <p:nvSpPr>
          <p:cNvPr id="165" name="Google Shape;165;g1dd95acf3c3_2_0"/>
          <p:cNvSpPr txBox="1"/>
          <p:nvPr>
            <p:ph idx="1" type="subTitle"/>
          </p:nvPr>
        </p:nvSpPr>
        <p:spPr>
          <a:xfrm>
            <a:off x="2589213" y="2077643"/>
            <a:ext cx="8915400" cy="372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30"/>
              <a:buFont typeface="Arial"/>
              <a:buNone/>
            </a:pPr>
            <a:r>
              <a:rPr lang="es-ES" sz="1913"/>
              <a:t>Ubicación en el </a:t>
            </a:r>
            <a:r>
              <a:rPr lang="es-ES" sz="1913" u="sng"/>
              <a:t>programa </a:t>
            </a:r>
            <a:r>
              <a:rPr lang="es-ES" sz="1913"/>
              <a:t>de la materia 2020:</a:t>
            </a:r>
            <a:endParaRPr sz="1913"/>
          </a:p>
          <a:p>
            <a:pPr indent="0" lvl="0" marL="0" rtl="0" algn="l">
              <a:lnSpc>
                <a:spcPct val="90000"/>
              </a:lnSpc>
              <a:spcBef>
                <a:spcPts val="1000"/>
              </a:spcBef>
              <a:spcAft>
                <a:spcPts val="0"/>
              </a:spcAft>
              <a:buClr>
                <a:schemeClr val="dk1"/>
              </a:buClr>
              <a:buSzPts val="1530"/>
              <a:buFont typeface="Arial"/>
              <a:buNone/>
            </a:pPr>
            <a:r>
              <a:rPr lang="es-ES" sz="1913"/>
              <a:t>PARTE 2. CUESTIONAMIENTOS A LOS SISTEMAS EDUCATIVOS NACIONALES EN AMÉRICA LATINA</a:t>
            </a:r>
            <a:endParaRPr sz="1913"/>
          </a:p>
          <a:p>
            <a:pPr indent="0" lvl="0" marL="0" rtl="0" algn="l">
              <a:lnSpc>
                <a:spcPct val="90000"/>
              </a:lnSpc>
              <a:spcBef>
                <a:spcPts val="1000"/>
              </a:spcBef>
              <a:spcAft>
                <a:spcPts val="0"/>
              </a:spcAft>
              <a:buClr>
                <a:schemeClr val="dk1"/>
              </a:buClr>
              <a:buSzPts val="1530"/>
              <a:buFont typeface="Arial"/>
              <a:buNone/>
            </a:pPr>
            <a:br>
              <a:rPr lang="es-ES" sz="1913"/>
            </a:br>
            <a:r>
              <a:rPr b="1" lang="es-ES" sz="1913"/>
              <a:t>Unidad 5. Luchas educativas en sociedades en tránsito del siglo XIX al siglo XX.</a:t>
            </a:r>
            <a:endParaRPr b="1" sz="1913"/>
          </a:p>
          <a:p>
            <a:pPr indent="0" lvl="0" marL="0" rtl="0" algn="l">
              <a:lnSpc>
                <a:spcPct val="90000"/>
              </a:lnSpc>
              <a:spcBef>
                <a:spcPts val="1000"/>
              </a:spcBef>
              <a:spcAft>
                <a:spcPts val="0"/>
              </a:spcAft>
              <a:buClr>
                <a:schemeClr val="dk1"/>
              </a:buClr>
              <a:buSzPts val="1530"/>
              <a:buFont typeface="Arial"/>
              <a:buNone/>
            </a:pPr>
            <a:r>
              <a:rPr b="1" lang="es-ES" sz="1913"/>
              <a:t>AYER: </a:t>
            </a:r>
            <a:r>
              <a:rPr lang="es-ES" sz="2016"/>
              <a:t>5.2. Pedagogías positivistas en América Latina: ideologías y táctica escolar como respuestas de control social.</a:t>
            </a:r>
            <a:endParaRPr b="1" sz="1913"/>
          </a:p>
          <a:p>
            <a:pPr indent="0" lvl="0" marL="0" rtl="0" algn="l">
              <a:lnSpc>
                <a:spcPct val="90000"/>
              </a:lnSpc>
              <a:spcBef>
                <a:spcPts val="1000"/>
              </a:spcBef>
              <a:spcAft>
                <a:spcPts val="0"/>
              </a:spcAft>
              <a:buClr>
                <a:schemeClr val="dk1"/>
              </a:buClr>
              <a:buSzPts val="1530"/>
              <a:buFont typeface="Arial"/>
              <a:buNone/>
            </a:pPr>
            <a:r>
              <a:rPr b="1" lang="es-ES" sz="2013"/>
              <a:t>HOY </a:t>
            </a:r>
            <a:r>
              <a:rPr lang="es-ES" sz="2013"/>
              <a:t>5.3. Alternativas educativas surgidas de los movimientos de contestación social: socialismo, anarquismo y educación.</a:t>
            </a:r>
            <a:endParaRPr sz="2013"/>
          </a:p>
          <a:p>
            <a:pPr indent="0" lvl="0" marL="0" rtl="0" algn="l">
              <a:lnSpc>
                <a:spcPct val="90000"/>
              </a:lnSpc>
              <a:spcBef>
                <a:spcPts val="1000"/>
              </a:spcBef>
              <a:spcAft>
                <a:spcPts val="0"/>
              </a:spcAft>
              <a:buSzPts val="1530"/>
              <a:buNone/>
            </a:pPr>
            <a:r>
              <a:t/>
            </a:r>
            <a:endParaRPr sz="1913"/>
          </a:p>
          <a:p>
            <a:pPr indent="0" lvl="0" marL="0" rtl="0" algn="l">
              <a:lnSpc>
                <a:spcPct val="90000"/>
              </a:lnSpc>
              <a:spcBef>
                <a:spcPts val="1000"/>
              </a:spcBef>
              <a:spcAft>
                <a:spcPts val="0"/>
              </a:spcAft>
              <a:buSzPts val="1530"/>
              <a:buNone/>
            </a:pPr>
            <a:r>
              <a:rPr b="1" lang="es-ES" sz="1815"/>
              <a:t>Fuente: </a:t>
            </a:r>
            <a:r>
              <a:rPr lang="es-ES" sz="1815"/>
              <a:t>Programa HEAL 2020.</a:t>
            </a:r>
            <a:endParaRPr sz="181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dd95acf3c3_2_8"/>
          <p:cNvSpPr txBox="1"/>
          <p:nvPr>
            <p:ph type="ctrTitle"/>
          </p:nvPr>
        </p:nvSpPr>
        <p:spPr>
          <a:xfrm>
            <a:off x="2589225" y="569924"/>
            <a:ext cx="8915400" cy="792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262626"/>
              </a:buClr>
              <a:buSzPts val="2400"/>
              <a:buFont typeface="Century Gothic"/>
              <a:buNone/>
            </a:pPr>
            <a:r>
              <a:rPr b="1" lang="es-ES" sz="2400"/>
              <a:t>Alternativas educativas surgidas de los movimientos de contestación social: socialismo, anarquismo y educación</a:t>
            </a:r>
            <a:endParaRPr b="1" sz="2400"/>
          </a:p>
        </p:txBody>
      </p:sp>
      <p:sp>
        <p:nvSpPr>
          <p:cNvPr id="171" name="Google Shape;171;g1dd95acf3c3_2_8"/>
          <p:cNvSpPr txBox="1"/>
          <p:nvPr>
            <p:ph idx="1" type="subTitle"/>
          </p:nvPr>
        </p:nvSpPr>
        <p:spPr>
          <a:xfrm>
            <a:off x="2589225" y="1825575"/>
            <a:ext cx="8915400" cy="43224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00000"/>
              </a:lnSpc>
              <a:spcBef>
                <a:spcPts val="1000"/>
              </a:spcBef>
              <a:spcAft>
                <a:spcPts val="0"/>
              </a:spcAft>
              <a:buSzPts val="1800"/>
              <a:buNone/>
            </a:pPr>
            <a:r>
              <a:rPr lang="es-ES" sz="2016"/>
              <a:t>Al calor de la creciente movilidad social (producto de dos factores concurrentes principales: la inmigración y la urbanización) también se produjo una circulación de nuevas corrientes de pensamiento e incluso, una transformación cultural en los sectores populares urbanos. Suriano (2008) sostiene que en Buenos Aires, hacia comienzos del siglo XX, puede hablarse de una “cultura anarquista” de los sectores populares. En este sentido, la consolidación de los Estados nacionales y de los sistemas educativos nacionales, enfrentó la resistencia de aquellos grupos sociales que eran el objeto de su disciplinamiento. </a:t>
            </a:r>
            <a:r>
              <a:rPr b="1" lang="es-ES" sz="2016"/>
              <a:t>Las resistencias tomaron la forma de críticas a la educación estatal, pero también de proyectos pedagógicos alternativos, generando instituciones y permitiendo la circulación en el territorio latinoamericano de experiencias educativas libertarias</a:t>
            </a:r>
            <a:r>
              <a:rPr lang="es-ES" sz="2016"/>
              <a:t>.</a:t>
            </a:r>
            <a:endParaRPr sz="2016"/>
          </a:p>
          <a:p>
            <a:pPr indent="0" lvl="0" marL="0" rtl="0" algn="just">
              <a:lnSpc>
                <a:spcPct val="100000"/>
              </a:lnSpc>
              <a:spcBef>
                <a:spcPts val="1000"/>
              </a:spcBef>
              <a:spcAft>
                <a:spcPts val="0"/>
              </a:spcAft>
              <a:buSzPts val="1800"/>
              <a:buNone/>
            </a:pPr>
            <a:r>
              <a:t/>
            </a:r>
            <a:endParaRPr sz="2016"/>
          </a:p>
          <a:p>
            <a:pPr indent="0" lvl="0" marL="0" rtl="0" algn="l">
              <a:lnSpc>
                <a:spcPct val="100000"/>
              </a:lnSpc>
              <a:spcBef>
                <a:spcPts val="1000"/>
              </a:spcBef>
              <a:spcAft>
                <a:spcPts val="0"/>
              </a:spcAft>
              <a:buSzPts val="1800"/>
              <a:buNone/>
            </a:pPr>
            <a:r>
              <a:rPr b="1" lang="es-ES" sz="1900"/>
              <a:t>Fuente: </a:t>
            </a:r>
            <a:r>
              <a:rPr lang="es-ES" sz="1900"/>
              <a:t>Programa HEAL 2020.</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dd95acf3c3_2_19"/>
          <p:cNvSpPr txBox="1"/>
          <p:nvPr>
            <p:ph type="ctrTitle"/>
          </p:nvPr>
        </p:nvSpPr>
        <p:spPr>
          <a:xfrm>
            <a:off x="2589225" y="569924"/>
            <a:ext cx="8915400" cy="7923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262626"/>
              </a:buClr>
              <a:buSzPts val="2400"/>
              <a:buFont typeface="Century Gothic"/>
              <a:buNone/>
            </a:pPr>
            <a:r>
              <a:rPr b="1" lang="es-ES" sz="3000"/>
              <a:t>¿Qué es una alternativa pedagógica?</a:t>
            </a:r>
            <a:endParaRPr b="1" sz="3000"/>
          </a:p>
        </p:txBody>
      </p:sp>
      <p:sp>
        <p:nvSpPr>
          <p:cNvPr id="177" name="Google Shape;177;g1dd95acf3c3_2_19"/>
          <p:cNvSpPr txBox="1"/>
          <p:nvPr>
            <p:ph idx="1" type="subTitle"/>
          </p:nvPr>
        </p:nvSpPr>
        <p:spPr>
          <a:xfrm>
            <a:off x="2589225" y="2380975"/>
            <a:ext cx="8915400" cy="29700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00000"/>
              </a:lnSpc>
              <a:spcBef>
                <a:spcPts val="1000"/>
              </a:spcBef>
              <a:spcAft>
                <a:spcPts val="0"/>
              </a:spcAft>
              <a:buSzPts val="1800"/>
              <a:buNone/>
            </a:pPr>
            <a:r>
              <a:rPr lang="es-ES" sz="2316"/>
              <a:t>El concepto de alternativa pedagógica es definido por la pedagoga argentina Adriana Puiggrós como  </a:t>
            </a:r>
            <a:r>
              <a:rPr b="1" lang="es-ES" sz="2316"/>
              <a:t>“todas aquellas experiencias que en alguno de sus términos (educadores, educandos, objetivos, metodología), mudaran o alteraran el modelo educativo dominante</a:t>
            </a:r>
            <a:r>
              <a:rPr lang="es-ES" sz="2316"/>
              <a:t>” y agrega, además, que  </a:t>
            </a:r>
            <a:r>
              <a:rPr b="1" lang="es-ES" sz="2316"/>
              <a:t>“son todos los actos que intentan crear otra normalidad contra la normalidad existente”.</a:t>
            </a:r>
            <a:endParaRPr b="1" sz="2316"/>
          </a:p>
          <a:p>
            <a:pPr indent="0" lvl="0" marL="0" rtl="0" algn="just">
              <a:lnSpc>
                <a:spcPct val="100000"/>
              </a:lnSpc>
              <a:spcBef>
                <a:spcPts val="1000"/>
              </a:spcBef>
              <a:spcAft>
                <a:spcPts val="0"/>
              </a:spcAft>
              <a:buSzPts val="1800"/>
              <a:buNone/>
            </a:pPr>
            <a:r>
              <a:t/>
            </a:r>
            <a:endParaRPr sz="2016"/>
          </a:p>
          <a:p>
            <a:pPr indent="0" lvl="0" marL="0" rtl="0" algn="l">
              <a:lnSpc>
                <a:spcPct val="100000"/>
              </a:lnSpc>
              <a:spcBef>
                <a:spcPts val="1000"/>
              </a:spcBef>
              <a:spcAft>
                <a:spcPts val="0"/>
              </a:spcAft>
              <a:buSzPts val="1800"/>
              <a:buNone/>
            </a:pPr>
            <a:r>
              <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txBox="1"/>
          <p:nvPr>
            <p:ph type="ctrTitle"/>
          </p:nvPr>
        </p:nvSpPr>
        <p:spPr>
          <a:xfrm>
            <a:off x="2589213" y="247799"/>
            <a:ext cx="8915400" cy="9159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262626"/>
              </a:buClr>
              <a:buSzPts val="2400"/>
              <a:buFont typeface="Century Gothic"/>
              <a:buNone/>
            </a:pPr>
            <a:r>
              <a:rPr b="1" lang="es-ES" sz="2400"/>
              <a:t>José Antonio Emmanuel (1931). La </a:t>
            </a:r>
            <a:r>
              <a:rPr b="1" lang="es-ES" sz="2400"/>
              <a:t>anarquía</a:t>
            </a:r>
            <a:r>
              <a:rPr b="1" lang="es-ES" sz="2400"/>
              <a:t> explicada a los niños</a:t>
            </a:r>
            <a:r>
              <a:rPr b="1" lang="es-ES" sz="2400"/>
              <a:t> (Folleto)</a:t>
            </a:r>
            <a:endParaRPr b="1" sz="2400"/>
          </a:p>
        </p:txBody>
      </p:sp>
      <p:sp>
        <p:nvSpPr>
          <p:cNvPr id="183" name="Google Shape;183;p1"/>
          <p:cNvSpPr txBox="1"/>
          <p:nvPr>
            <p:ph idx="1" type="subTitle"/>
          </p:nvPr>
        </p:nvSpPr>
        <p:spPr>
          <a:xfrm>
            <a:off x="2589213" y="2705493"/>
            <a:ext cx="8915399" cy="372358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t/>
            </a:r>
            <a:endParaRPr sz="1900"/>
          </a:p>
        </p:txBody>
      </p:sp>
      <p:pic>
        <p:nvPicPr>
          <p:cNvPr id="184" name="Google Shape;184;p1"/>
          <p:cNvPicPr preferRelativeResize="0"/>
          <p:nvPr/>
        </p:nvPicPr>
        <p:blipFill>
          <a:blip r:embed="rId3">
            <a:alphaModFix/>
          </a:blip>
          <a:stretch>
            <a:fillRect/>
          </a:stretch>
        </p:blipFill>
        <p:spPr>
          <a:xfrm>
            <a:off x="4884100" y="1163700"/>
            <a:ext cx="3881451" cy="551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dd95acf3c3_4_0"/>
          <p:cNvSpPr txBox="1"/>
          <p:nvPr>
            <p:ph type="ctrTitle"/>
          </p:nvPr>
        </p:nvSpPr>
        <p:spPr>
          <a:xfrm>
            <a:off x="2589213" y="641023"/>
            <a:ext cx="8915400" cy="130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2400"/>
              <a:buFont typeface="Century Gothic"/>
              <a:buNone/>
            </a:pPr>
            <a:r>
              <a:rPr b="1" lang="es-ES" sz="2400"/>
              <a:t>José Antonio Emmanuel (1931). La anarquía explicada a los niños (Folleto)</a:t>
            </a:r>
            <a:endParaRPr b="1" sz="2400"/>
          </a:p>
        </p:txBody>
      </p:sp>
      <p:sp>
        <p:nvSpPr>
          <p:cNvPr id="190" name="Google Shape;190;g1dd95acf3c3_4_0"/>
          <p:cNvSpPr txBox="1"/>
          <p:nvPr>
            <p:ph idx="1" type="subTitle"/>
          </p:nvPr>
        </p:nvSpPr>
        <p:spPr>
          <a:xfrm>
            <a:off x="2589213" y="2705493"/>
            <a:ext cx="8915400" cy="37236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1000"/>
              </a:spcBef>
              <a:spcAft>
                <a:spcPts val="0"/>
              </a:spcAft>
              <a:buSzPts val="1800"/>
              <a:buNone/>
            </a:pPr>
            <a:r>
              <a:rPr b="1" lang="es-ES" sz="2016"/>
              <a:t>¿Quién es el autor?</a:t>
            </a:r>
            <a:br>
              <a:rPr lang="es-ES" sz="1900"/>
            </a:br>
            <a:r>
              <a:rPr lang="es-ES" sz="1900"/>
              <a:t>José Antonio Emmanuel, seudónimo de José Ruiz Rodríguez, fue un pedagogo malagueño, alineado a Ferrer Guardia y a Pestalozzi. Impulsó las escuelas para los hijos de obreros, niños desamparados que hasta ese entonces estaban excluidos del sistema educativo. Fundó la Biblioteca Internacional Anarquista (BIA), que editó y publicó once títulos en dos años con la finalidad de difundir los ideales libertarios para la emancipación popular mediante la organización del proletariado, la acción sindical, la liberación de la mujer, la concepción de la niñez como estadio fundamental para iniciar la construcción de un sistema cuyos valores se edifiquen sobre el humanismo, la paz y la ciencia.</a:t>
            </a:r>
            <a:endParaRPr sz="1900"/>
          </a:p>
          <a:p>
            <a:pPr indent="0" lvl="0" marL="0" rtl="0" algn="l">
              <a:lnSpc>
                <a:spcPct val="100000"/>
              </a:lnSpc>
              <a:spcBef>
                <a:spcPts val="1000"/>
              </a:spcBef>
              <a:spcAft>
                <a:spcPts val="0"/>
              </a:spcAft>
              <a:buSzPts val="1800"/>
              <a:buNone/>
            </a:pPr>
            <a:r>
              <a:rPr b="1" lang="es-ES" sz="1900"/>
              <a:t>Fuente: </a:t>
            </a:r>
            <a:r>
              <a:rPr lang="es-ES" sz="1900"/>
              <a:t>Portal Agencia Paco Urondo</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dd926888f8_0_0"/>
          <p:cNvSpPr txBox="1"/>
          <p:nvPr>
            <p:ph type="title"/>
          </p:nvPr>
        </p:nvSpPr>
        <p:spPr>
          <a:xfrm>
            <a:off x="2592925" y="624101"/>
            <a:ext cx="8911800" cy="1104600"/>
          </a:xfrm>
          <a:prstGeom prst="rect">
            <a:avLst/>
          </a:prstGeom>
          <a:noFill/>
          <a:ln cap="flat" cmpd="sng" w="19050">
            <a:solidFill>
              <a:srgbClr val="CC0000"/>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lnSpc>
                <a:spcPct val="115000"/>
              </a:lnSpc>
              <a:spcBef>
                <a:spcPts val="1200"/>
              </a:spcBef>
              <a:spcAft>
                <a:spcPts val="0"/>
              </a:spcAft>
              <a:buClr>
                <a:schemeClr val="dk1"/>
              </a:buClr>
              <a:buSzPct val="45830"/>
              <a:buFont typeface="Arial"/>
              <a:buNone/>
            </a:pPr>
            <a:r>
              <a:rPr b="1" lang="es-ES" sz="2399">
                <a:solidFill>
                  <a:schemeClr val="dk1"/>
                </a:solidFill>
              </a:rPr>
              <a:t>¿De qué se trata la publicación </a:t>
            </a:r>
            <a:r>
              <a:rPr b="1" i="1" lang="es-ES" sz="2399">
                <a:solidFill>
                  <a:schemeClr val="dk1"/>
                </a:solidFill>
              </a:rPr>
              <a:t>La anarquía explicada a los niños?</a:t>
            </a:r>
            <a:endParaRPr b="1" i="1" sz="2399">
              <a:solidFill>
                <a:schemeClr val="dk1"/>
              </a:solidFill>
            </a:endParaRPr>
          </a:p>
          <a:p>
            <a:pPr indent="0" lvl="0" marL="0" rtl="0" algn="just">
              <a:lnSpc>
                <a:spcPct val="115000"/>
              </a:lnSpc>
              <a:spcBef>
                <a:spcPts val="1200"/>
              </a:spcBef>
              <a:spcAft>
                <a:spcPts val="0"/>
              </a:spcAft>
              <a:buClr>
                <a:schemeClr val="dk1"/>
              </a:buClr>
              <a:buSzPct val="59638"/>
              <a:buFont typeface="Arial"/>
              <a:buNone/>
            </a:pPr>
            <a:r>
              <a:t/>
            </a:r>
            <a:endParaRPr b="1" sz="1844">
              <a:solidFill>
                <a:schemeClr val="dk1"/>
              </a:solidFill>
            </a:endParaRPr>
          </a:p>
          <a:p>
            <a:pPr indent="0" lvl="0" marL="0" rtl="0" algn="l">
              <a:lnSpc>
                <a:spcPct val="100000"/>
              </a:lnSpc>
              <a:spcBef>
                <a:spcPts val="1200"/>
              </a:spcBef>
              <a:spcAft>
                <a:spcPts val="0"/>
              </a:spcAft>
              <a:buSzPct val="55555"/>
              <a:buNone/>
            </a:pPr>
            <a:r>
              <a:t/>
            </a:r>
            <a:endParaRPr/>
          </a:p>
        </p:txBody>
      </p:sp>
      <p:sp>
        <p:nvSpPr>
          <p:cNvPr id="196" name="Google Shape;196;g1dd926888f8_0_0"/>
          <p:cNvSpPr txBox="1"/>
          <p:nvPr>
            <p:ph idx="1" type="body"/>
          </p:nvPr>
        </p:nvSpPr>
        <p:spPr>
          <a:xfrm>
            <a:off x="2591125" y="1956725"/>
            <a:ext cx="8915400" cy="4521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15000"/>
              </a:lnSpc>
              <a:spcBef>
                <a:spcPts val="1200"/>
              </a:spcBef>
              <a:spcAft>
                <a:spcPts val="0"/>
              </a:spcAft>
              <a:buSzPct val="310612"/>
              <a:buNone/>
            </a:pPr>
            <a:r>
              <a:t/>
            </a:r>
            <a:endParaRPr sz="2318"/>
          </a:p>
          <a:p>
            <a:pPr indent="0" lvl="0" marL="0" rtl="0" algn="just">
              <a:lnSpc>
                <a:spcPct val="115000"/>
              </a:lnSpc>
              <a:spcBef>
                <a:spcPts val="1200"/>
              </a:spcBef>
              <a:spcAft>
                <a:spcPts val="0"/>
              </a:spcAft>
              <a:buSzPct val="90000"/>
              <a:buNone/>
            </a:pPr>
            <a:r>
              <a:rPr lang="es-ES" sz="8000"/>
              <a:t>La anarquía explicada a los niños es un tratado acerca de la </a:t>
            </a:r>
            <a:r>
              <a:rPr b="1" lang="es-ES" sz="8000"/>
              <a:t>didáctica y la pedagogía libertarias</a:t>
            </a:r>
            <a:r>
              <a:rPr lang="es-ES" sz="8000"/>
              <a:t>. A través de sus páginas podemos hallar el lugar de primacía que se le asigna a la </a:t>
            </a:r>
            <a:r>
              <a:rPr b="1" lang="es-ES" sz="8000"/>
              <a:t>educación</a:t>
            </a:r>
            <a:r>
              <a:rPr lang="es-ES" sz="8000"/>
              <a:t> en la difusión de las ideas y la </a:t>
            </a:r>
            <a:r>
              <a:rPr b="1" lang="es-ES" sz="8000"/>
              <a:t>transformación del mundo</a:t>
            </a:r>
            <a:r>
              <a:rPr lang="es-ES" sz="8000"/>
              <a:t>, y a sus protagonistas, los niños. </a:t>
            </a:r>
            <a:endParaRPr sz="8000"/>
          </a:p>
          <a:p>
            <a:pPr indent="0" lvl="0" marL="0" rtl="0" algn="just">
              <a:lnSpc>
                <a:spcPct val="115000"/>
              </a:lnSpc>
              <a:spcBef>
                <a:spcPts val="1200"/>
              </a:spcBef>
              <a:spcAft>
                <a:spcPts val="0"/>
              </a:spcAft>
              <a:buSzPct val="90000"/>
              <a:buNone/>
            </a:pPr>
            <a:r>
              <a:rPr lang="es-ES" sz="8000"/>
              <a:t>La obra fue publicada en </a:t>
            </a:r>
            <a:r>
              <a:rPr b="1" lang="es-ES" sz="8000"/>
              <a:t>1931</a:t>
            </a:r>
            <a:r>
              <a:rPr lang="es-ES" sz="8000"/>
              <a:t>, año de la fundación de la Segunda República Española, proceso que movilizó un desarrollo </a:t>
            </a:r>
            <a:r>
              <a:rPr b="1" lang="es-ES" sz="8000"/>
              <a:t>revolucionario</a:t>
            </a:r>
            <a:r>
              <a:rPr lang="es-ES" sz="8000"/>
              <a:t> en las políticas educativas que tuvieron como destinatarias a las masas analfabetas, tales como la creación de cinco mil escuelas y la extirpación de la injerencia religiosa en los asuntos áulicos. Es un documento de época que expone los ideales que movilizaron al anarquismo español tras la dictadura de Primo de Rivera</a:t>
            </a:r>
            <a:endParaRPr sz="8000"/>
          </a:p>
          <a:p>
            <a:pPr indent="0" lvl="0" marL="0" rtl="0" algn="just">
              <a:lnSpc>
                <a:spcPct val="115000"/>
              </a:lnSpc>
              <a:spcBef>
                <a:spcPts val="1200"/>
              </a:spcBef>
              <a:spcAft>
                <a:spcPts val="0"/>
              </a:spcAft>
              <a:buClr>
                <a:schemeClr val="dk1"/>
              </a:buClr>
              <a:buSzPct val="61110"/>
              <a:buFont typeface="Arial"/>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dd95acf3c3_1_0"/>
          <p:cNvSpPr txBox="1"/>
          <p:nvPr>
            <p:ph type="title"/>
          </p:nvPr>
        </p:nvSpPr>
        <p:spPr>
          <a:xfrm>
            <a:off x="2592925" y="624101"/>
            <a:ext cx="8911800" cy="1104600"/>
          </a:xfrm>
          <a:prstGeom prst="rect">
            <a:avLst/>
          </a:prstGeom>
          <a:noFill/>
          <a:ln cap="flat" cmpd="sng" w="19050">
            <a:solidFill>
              <a:srgbClr val="CC0000"/>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lnSpc>
                <a:spcPct val="115000"/>
              </a:lnSpc>
              <a:spcBef>
                <a:spcPts val="1200"/>
              </a:spcBef>
              <a:spcAft>
                <a:spcPts val="0"/>
              </a:spcAft>
              <a:buClr>
                <a:schemeClr val="dk1"/>
              </a:buClr>
              <a:buSzPct val="45830"/>
              <a:buFont typeface="Arial"/>
              <a:buNone/>
            </a:pPr>
            <a:r>
              <a:rPr b="1" lang="es-ES" sz="2399">
                <a:solidFill>
                  <a:schemeClr val="dk1"/>
                </a:solidFill>
              </a:rPr>
              <a:t>¿Cómo está compuesto el folleto la anarquía explicada a los niños?</a:t>
            </a:r>
            <a:endParaRPr b="1" sz="1844">
              <a:solidFill>
                <a:schemeClr val="dk1"/>
              </a:solidFill>
            </a:endParaRPr>
          </a:p>
          <a:p>
            <a:pPr indent="0" lvl="0" marL="0" rtl="0" algn="l">
              <a:lnSpc>
                <a:spcPct val="100000"/>
              </a:lnSpc>
              <a:spcBef>
                <a:spcPts val="1200"/>
              </a:spcBef>
              <a:spcAft>
                <a:spcPts val="0"/>
              </a:spcAft>
              <a:buSzPct val="55555"/>
              <a:buNone/>
            </a:pPr>
            <a:r>
              <a:t/>
            </a:r>
            <a:endParaRPr/>
          </a:p>
        </p:txBody>
      </p:sp>
      <p:sp>
        <p:nvSpPr>
          <p:cNvPr id="202" name="Google Shape;202;g1dd95acf3c3_1_0"/>
          <p:cNvSpPr txBox="1"/>
          <p:nvPr>
            <p:ph idx="1" type="body"/>
          </p:nvPr>
        </p:nvSpPr>
        <p:spPr>
          <a:xfrm>
            <a:off x="2591125" y="1956725"/>
            <a:ext cx="8915400" cy="45213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100000"/>
              </a:lnSpc>
              <a:spcBef>
                <a:spcPts val="1200"/>
              </a:spcBef>
              <a:spcAft>
                <a:spcPts val="0"/>
              </a:spcAft>
              <a:buSzPct val="265682"/>
              <a:buNone/>
            </a:pPr>
            <a:r>
              <a:rPr lang="es-ES" sz="2710"/>
              <a:t>El “folleto” está estructurado en tres segmentos. En el primero se hallan los conceptos claves: </a:t>
            </a:r>
            <a:r>
              <a:rPr b="1" lang="es-ES" sz="2710"/>
              <a:t>¿Qué es la anarquía y cuáles son los enemigos del pueblo?</a:t>
            </a:r>
            <a:r>
              <a:rPr lang="es-ES" sz="2710"/>
              <a:t> Define a la doctrina como el camino a la libertad de la humanidad y expone al capitalismo, al militarismo y al clericalismo como los agentes inmediatos a combatir para erigir un mundo en el que la norma sea la solidaridad y la ciencia. </a:t>
            </a:r>
            <a:endParaRPr sz="2710"/>
          </a:p>
          <a:p>
            <a:pPr indent="0" lvl="0" marL="0" rtl="0" algn="just">
              <a:lnSpc>
                <a:spcPct val="100000"/>
              </a:lnSpc>
              <a:spcBef>
                <a:spcPts val="1200"/>
              </a:spcBef>
              <a:spcAft>
                <a:spcPts val="0"/>
              </a:spcAft>
              <a:buSzPct val="265682"/>
              <a:buNone/>
            </a:pPr>
            <a:r>
              <a:rPr lang="es-ES" sz="2710"/>
              <a:t>En el segundo capítulo, “</a:t>
            </a:r>
            <a:r>
              <a:rPr b="1" lang="es-ES" sz="2710"/>
              <a:t>¿Cómo llegar a la Anarquía?</a:t>
            </a:r>
            <a:r>
              <a:rPr lang="es-ES" sz="2710"/>
              <a:t>”, se postula que el camino se traza a lo largo de la vida con tres instituciones: la Escuela Racionalista, el Sindicato y el Ateneo Cultural. De este modo la obra le propone al niño una vida en la que siempre estará integrado, una realización en comunidad. </a:t>
            </a:r>
            <a:endParaRPr sz="2710"/>
          </a:p>
          <a:p>
            <a:pPr indent="0" lvl="0" marL="0" rtl="0" algn="just">
              <a:lnSpc>
                <a:spcPct val="100000"/>
              </a:lnSpc>
              <a:spcBef>
                <a:spcPts val="1200"/>
              </a:spcBef>
              <a:spcAft>
                <a:spcPts val="0"/>
              </a:spcAft>
              <a:buSzPct val="265682"/>
              <a:buNone/>
            </a:pPr>
            <a:r>
              <a:rPr lang="es-ES" sz="2710"/>
              <a:t>La tercera división, “</a:t>
            </a:r>
            <a:r>
              <a:rPr b="1" lang="es-ES" sz="2710"/>
              <a:t>¿Cómo hacernos dignos de la anarquía?</a:t>
            </a:r>
            <a:r>
              <a:rPr lang="es-ES" sz="2710"/>
              <a:t>”, expone los diez postulados ácratas que dignifican la vida: ayuda, apoya, copia lo bello, labora, estudia, ama, protege, cultiva, no tengas esclavos, trabaja. Con el desarrollo sencillo de estos preceptos amorosos y antagónicos del individualismo capitalista, Emmanuel invita a la militancia del anarquismo desde la infancia.</a:t>
            </a:r>
            <a:endParaRPr sz="271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dd95acf3c3_2_24"/>
          <p:cNvSpPr txBox="1"/>
          <p:nvPr>
            <p:ph type="ctrTitle"/>
          </p:nvPr>
        </p:nvSpPr>
        <p:spPr>
          <a:xfrm>
            <a:off x="2589225" y="569924"/>
            <a:ext cx="8915400" cy="7923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262626"/>
              </a:buClr>
              <a:buSzPts val="2400"/>
              <a:buFont typeface="Century Gothic"/>
              <a:buNone/>
            </a:pPr>
            <a:r>
              <a:rPr b="1" lang="es-ES" sz="2500"/>
              <a:t>Alternativa pedagógica del anarquismo</a:t>
            </a:r>
            <a:endParaRPr b="1" sz="2500"/>
          </a:p>
        </p:txBody>
      </p:sp>
      <p:sp>
        <p:nvSpPr>
          <p:cNvPr id="208" name="Google Shape;208;g1dd95acf3c3_2_24"/>
          <p:cNvSpPr txBox="1"/>
          <p:nvPr>
            <p:ph idx="1" type="subTitle"/>
          </p:nvPr>
        </p:nvSpPr>
        <p:spPr>
          <a:xfrm>
            <a:off x="2589225" y="1608250"/>
            <a:ext cx="9368700" cy="4805400"/>
          </a:xfrm>
          <a:prstGeom prst="rect">
            <a:avLst/>
          </a:prstGeom>
          <a:noFill/>
          <a:ln>
            <a:noFill/>
          </a:ln>
        </p:spPr>
        <p:txBody>
          <a:bodyPr anchorCtr="0" anchor="t" bIns="45700" lIns="91425" spcFirstLastPara="1" rIns="91425" wrap="square" tIns="45700">
            <a:normAutofit fontScale="25000"/>
          </a:bodyPr>
          <a:lstStyle/>
          <a:p>
            <a:pPr indent="0" lvl="0" marL="0" rtl="0" algn="just">
              <a:lnSpc>
                <a:spcPct val="100000"/>
              </a:lnSpc>
              <a:spcBef>
                <a:spcPts val="1000"/>
              </a:spcBef>
              <a:spcAft>
                <a:spcPts val="0"/>
              </a:spcAft>
              <a:buSzPct val="30948"/>
              <a:buNone/>
            </a:pPr>
            <a:r>
              <a:rPr lang="es-ES" sz="5815"/>
              <a:t>El anarquismo, además de darle mucha importancia a la educación  por considerarla una llave liberadora del individuo y la sociedad, propuso distintas reconfiguraciones sobre los aspectos educativos. </a:t>
            </a:r>
            <a:endParaRPr sz="5815"/>
          </a:p>
          <a:p>
            <a:pPr indent="0" lvl="0" marL="0" rtl="0" algn="just">
              <a:lnSpc>
                <a:spcPct val="100000"/>
              </a:lnSpc>
              <a:spcBef>
                <a:spcPts val="1000"/>
              </a:spcBef>
              <a:spcAft>
                <a:spcPts val="0"/>
              </a:spcAft>
              <a:buSzPct val="30948"/>
              <a:buNone/>
            </a:pPr>
            <a:r>
              <a:rPr lang="es-ES" sz="5815"/>
              <a:t>Por ejemplo, al estar dirigida a hijos de los trabajadores, proponía la importancia del trabajo manual, para que los trabajadores no solo ganaran confianza, sino también capacidades técnicas. </a:t>
            </a:r>
            <a:endParaRPr sz="5815"/>
          </a:p>
          <a:p>
            <a:pPr indent="0" lvl="0" marL="0" rtl="0" algn="just">
              <a:lnSpc>
                <a:spcPct val="100000"/>
              </a:lnSpc>
              <a:spcBef>
                <a:spcPts val="1000"/>
              </a:spcBef>
              <a:spcAft>
                <a:spcPts val="0"/>
              </a:spcAft>
              <a:buSzPct val="30948"/>
              <a:buNone/>
            </a:pPr>
            <a:r>
              <a:rPr lang="es-ES" sz="5815"/>
              <a:t>En relación al rígido sistema de castigos y disciplina que caracterizaba el modelo educativo estatal, los anarquistas proponían la importancia de la creatividad del niño y de fomentar el espíritu crítico. </a:t>
            </a:r>
            <a:endParaRPr sz="5815"/>
          </a:p>
          <a:p>
            <a:pPr indent="0" lvl="0" marL="0" rtl="0" algn="just">
              <a:lnSpc>
                <a:spcPct val="100000"/>
              </a:lnSpc>
              <a:spcBef>
                <a:spcPts val="1000"/>
              </a:spcBef>
              <a:spcAft>
                <a:spcPts val="0"/>
              </a:spcAft>
              <a:buSzPct val="30948"/>
              <a:buNone/>
            </a:pPr>
            <a:r>
              <a:rPr lang="es-ES" sz="5815"/>
              <a:t>En contraposición con el lugar estático en el cual se enseña y aprende en la educación estatal (la escuela y puntualmente el aula), la propuesta pedagógica del anarquismo proponía, en cambio, la importancia del aire libre como espacio de aprendizaje y de encuentro con la naturaleza. </a:t>
            </a:r>
            <a:endParaRPr sz="5815"/>
          </a:p>
          <a:p>
            <a:pPr indent="0" lvl="0" marL="0" rtl="0" algn="just">
              <a:lnSpc>
                <a:spcPct val="100000"/>
              </a:lnSpc>
              <a:spcBef>
                <a:spcPts val="1000"/>
              </a:spcBef>
              <a:spcAft>
                <a:spcPts val="0"/>
              </a:spcAft>
              <a:buSzPct val="30948"/>
              <a:buNone/>
            </a:pPr>
            <a:r>
              <a:t/>
            </a:r>
            <a:endParaRPr sz="5815"/>
          </a:p>
          <a:p>
            <a:pPr indent="0" lvl="0" marL="0" rtl="0" algn="just">
              <a:lnSpc>
                <a:spcPct val="100000"/>
              </a:lnSpc>
              <a:spcBef>
                <a:spcPts val="1000"/>
              </a:spcBef>
              <a:spcAft>
                <a:spcPts val="0"/>
              </a:spcAft>
              <a:buSzPct val="30948"/>
              <a:buNone/>
            </a:pPr>
            <a:r>
              <a:rPr lang="es-ES" sz="5815"/>
              <a:t>La alternativa pedagógica del anarquismo propuso, por lo tanto,  alteraciones y modificaciones a los lineamientos educativos del estado. Y esto fue debido a que el anarquismo le otorgó a la educación una función específica y distinta a la que le otorgó el Estado. Por lo tanto, propuso  cambios sobre cómo llevar adelante los procesos de enseñanza y aprendizaje.</a:t>
            </a:r>
            <a:endParaRPr sz="5815"/>
          </a:p>
          <a:p>
            <a:pPr indent="0" lvl="0" marL="0" rtl="0" algn="just">
              <a:lnSpc>
                <a:spcPct val="100000"/>
              </a:lnSpc>
              <a:spcBef>
                <a:spcPts val="1000"/>
              </a:spcBef>
              <a:spcAft>
                <a:spcPts val="0"/>
              </a:spcAft>
              <a:buSzPct val="85055"/>
              <a:buNone/>
            </a:pPr>
            <a:r>
              <a:t/>
            </a:r>
            <a:endParaRPr sz="2116"/>
          </a:p>
          <a:p>
            <a:pPr indent="0" lvl="0" marL="0" rtl="0" algn="just">
              <a:lnSpc>
                <a:spcPct val="100000"/>
              </a:lnSpc>
              <a:spcBef>
                <a:spcPts val="1000"/>
              </a:spcBef>
              <a:spcAft>
                <a:spcPts val="0"/>
              </a:spcAft>
              <a:buSzPct val="89274"/>
              <a:buNone/>
            </a:pPr>
            <a:r>
              <a:t/>
            </a:r>
            <a:endParaRPr sz="2016"/>
          </a:p>
          <a:p>
            <a:pPr indent="0" lvl="0" marL="0" rtl="0" algn="l">
              <a:lnSpc>
                <a:spcPct val="100000"/>
              </a:lnSpc>
              <a:spcBef>
                <a:spcPts val="1000"/>
              </a:spcBef>
              <a:spcAft>
                <a:spcPts val="0"/>
              </a:spcAft>
              <a:buSzPct val="94725"/>
              <a:buNone/>
            </a:pPr>
            <a:r>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piral">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2023-02-26T02:58:47Z</dcterms:created>
  <dc:creator>mariadelpilarsoule_17@hotmail.com</dc:creator>
</cp:coreProperties>
</file>