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5" r:id="rId3"/>
    <p:sldId id="261" r:id="rId4"/>
    <p:sldId id="262" r:id="rId5"/>
    <p:sldId id="276" r:id="rId6"/>
    <p:sldId id="274" r:id="rId7"/>
    <p:sldId id="257" r:id="rId8"/>
    <p:sldId id="258" r:id="rId9"/>
    <p:sldId id="268" r:id="rId10"/>
    <p:sldId id="265" r:id="rId11"/>
    <p:sldId id="267" r:id="rId12"/>
    <p:sldId id="269" r:id="rId13"/>
    <p:sldId id="270" r:id="rId14"/>
    <p:sldId id="271" r:id="rId15"/>
    <p:sldId id="259" r:id="rId16"/>
    <p:sldId id="260" r:id="rId17"/>
    <p:sldId id="272" r:id="rId18"/>
    <p:sldId id="273" r:id="rId1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9BC45-EE5C-47F2-BA85-8FBC490DD1B9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C8DA577E-DFF5-42D0-9C31-8F7CD0892CD8}">
      <dgm:prSet phldrT="[Texto]"/>
      <dgm:spPr/>
      <dgm:t>
        <a:bodyPr/>
        <a:lstStyle/>
        <a:p>
          <a:r>
            <a:rPr lang="es-MX" dirty="0" smtClean="0"/>
            <a:t>Modernidad Capitalista</a:t>
          </a:r>
          <a:endParaRPr lang="es-MX" dirty="0"/>
        </a:p>
      </dgm:t>
    </dgm:pt>
    <dgm:pt modelId="{0DE6BC54-034C-429D-A67F-B94582665E99}" type="parTrans" cxnId="{02F7780A-1D51-42C6-8255-7C19432A30F2}">
      <dgm:prSet/>
      <dgm:spPr/>
      <dgm:t>
        <a:bodyPr/>
        <a:lstStyle/>
        <a:p>
          <a:endParaRPr lang="es-MX"/>
        </a:p>
      </dgm:t>
    </dgm:pt>
    <dgm:pt modelId="{3F64D64E-9C8B-4D0F-AADC-6F71FE3A1C7F}" type="sibTrans" cxnId="{02F7780A-1D51-42C6-8255-7C19432A30F2}">
      <dgm:prSet/>
      <dgm:spPr/>
      <dgm:t>
        <a:bodyPr/>
        <a:lstStyle/>
        <a:p>
          <a:endParaRPr lang="es-MX"/>
        </a:p>
      </dgm:t>
    </dgm:pt>
    <dgm:pt modelId="{6E41AB7D-6182-4A3C-B407-F700624D75E1}">
      <dgm:prSet phldrT="[Texto]"/>
      <dgm:spPr/>
      <dgm:t>
        <a:bodyPr/>
        <a:lstStyle/>
        <a:p>
          <a:r>
            <a:rPr lang="es-MX" dirty="0" smtClean="0"/>
            <a:t>Sistema Educativo</a:t>
          </a:r>
          <a:endParaRPr lang="es-MX" dirty="0"/>
        </a:p>
      </dgm:t>
    </dgm:pt>
    <dgm:pt modelId="{C494C8B0-B5ED-44DF-994E-C6F2E0020659}" type="parTrans" cxnId="{089CF37D-5C89-4B50-B965-700DA0430E8D}">
      <dgm:prSet/>
      <dgm:spPr/>
      <dgm:t>
        <a:bodyPr/>
        <a:lstStyle/>
        <a:p>
          <a:endParaRPr lang="es-MX"/>
        </a:p>
      </dgm:t>
    </dgm:pt>
    <dgm:pt modelId="{E595A0E5-2E4B-4E66-9784-AAE2EC07E7E3}" type="sibTrans" cxnId="{089CF37D-5C89-4B50-B965-700DA0430E8D}">
      <dgm:prSet/>
      <dgm:spPr/>
      <dgm:t>
        <a:bodyPr/>
        <a:lstStyle/>
        <a:p>
          <a:endParaRPr lang="es-MX"/>
        </a:p>
      </dgm:t>
    </dgm:pt>
    <dgm:pt modelId="{56994970-8B20-467D-A757-D787BE8813E3}">
      <dgm:prSet phldrT="[Texto]"/>
      <dgm:spPr/>
      <dgm:t>
        <a:bodyPr/>
        <a:lstStyle/>
        <a:p>
          <a:r>
            <a:rPr lang="es-MX" dirty="0" smtClean="0"/>
            <a:t>Estado-nación</a:t>
          </a:r>
          <a:endParaRPr lang="es-MX" dirty="0"/>
        </a:p>
      </dgm:t>
    </dgm:pt>
    <dgm:pt modelId="{9AE9E0FA-8ECE-4293-AF2F-6F5A2854F960}" type="parTrans" cxnId="{FB062A47-33B2-4A71-B6D8-3A6850620665}">
      <dgm:prSet/>
      <dgm:spPr/>
      <dgm:t>
        <a:bodyPr/>
        <a:lstStyle/>
        <a:p>
          <a:endParaRPr lang="es-MX"/>
        </a:p>
      </dgm:t>
    </dgm:pt>
    <dgm:pt modelId="{1205DA0E-A499-4F79-8F3F-3DF98313511B}" type="sibTrans" cxnId="{FB062A47-33B2-4A71-B6D8-3A6850620665}">
      <dgm:prSet/>
      <dgm:spPr/>
      <dgm:t>
        <a:bodyPr/>
        <a:lstStyle/>
        <a:p>
          <a:endParaRPr lang="es-MX"/>
        </a:p>
      </dgm:t>
    </dgm:pt>
    <dgm:pt modelId="{9BEF6552-6437-4AE8-BAD1-F5F53905F5BE}" type="pres">
      <dgm:prSet presAssocID="{E169BC45-EE5C-47F2-BA85-8FBC490DD1B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30665EE-7455-4C7E-A244-ADD70E08298F}" type="pres">
      <dgm:prSet presAssocID="{C8DA577E-DFF5-42D0-9C31-8F7CD0892CD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D9AF02-C45B-404B-AEAE-4F35A94BC564}" type="pres">
      <dgm:prSet presAssocID="{C8DA577E-DFF5-42D0-9C31-8F7CD0892CD8}" presName="gear1srcNode" presStyleLbl="node1" presStyleIdx="0" presStyleCnt="3"/>
      <dgm:spPr/>
    </dgm:pt>
    <dgm:pt modelId="{29CB00B7-A2F9-4F1D-B88D-A6AF4D45BD1E}" type="pres">
      <dgm:prSet presAssocID="{C8DA577E-DFF5-42D0-9C31-8F7CD0892CD8}" presName="gear1dstNode" presStyleLbl="node1" presStyleIdx="0" presStyleCnt="3"/>
      <dgm:spPr/>
    </dgm:pt>
    <dgm:pt modelId="{71C2C515-7363-4E16-84A2-A2CDF543C8AE}" type="pres">
      <dgm:prSet presAssocID="{6E41AB7D-6182-4A3C-B407-F700624D75E1}" presName="gear2" presStyleLbl="node1" presStyleIdx="1" presStyleCnt="3">
        <dgm:presLayoutVars>
          <dgm:chMax val="1"/>
          <dgm:bulletEnabled val="1"/>
        </dgm:presLayoutVars>
      </dgm:prSet>
      <dgm:spPr/>
    </dgm:pt>
    <dgm:pt modelId="{4A97CD73-4683-43C3-BDC3-DD798DD8E8DE}" type="pres">
      <dgm:prSet presAssocID="{6E41AB7D-6182-4A3C-B407-F700624D75E1}" presName="gear2srcNode" presStyleLbl="node1" presStyleIdx="1" presStyleCnt="3"/>
      <dgm:spPr/>
    </dgm:pt>
    <dgm:pt modelId="{4CFF254A-0B91-49DD-8B75-7A706C830B8D}" type="pres">
      <dgm:prSet presAssocID="{6E41AB7D-6182-4A3C-B407-F700624D75E1}" presName="gear2dstNode" presStyleLbl="node1" presStyleIdx="1" presStyleCnt="3"/>
      <dgm:spPr/>
    </dgm:pt>
    <dgm:pt modelId="{F176BA58-EEE9-4B07-88FF-1F5F4D17B95A}" type="pres">
      <dgm:prSet presAssocID="{56994970-8B20-467D-A757-D787BE8813E3}" presName="gear3" presStyleLbl="node1" presStyleIdx="2" presStyleCnt="3"/>
      <dgm:spPr/>
    </dgm:pt>
    <dgm:pt modelId="{2CFDCE79-B2A1-4F73-A920-BE9E694AA946}" type="pres">
      <dgm:prSet presAssocID="{56994970-8B20-467D-A757-D787BE8813E3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55B2FDC-DDC7-47B7-BA95-93466810ABD5}" type="pres">
      <dgm:prSet presAssocID="{56994970-8B20-467D-A757-D787BE8813E3}" presName="gear3srcNode" presStyleLbl="node1" presStyleIdx="2" presStyleCnt="3"/>
      <dgm:spPr/>
    </dgm:pt>
    <dgm:pt modelId="{623ADDC4-F954-428D-BF12-70AFBAEEB8DA}" type="pres">
      <dgm:prSet presAssocID="{56994970-8B20-467D-A757-D787BE8813E3}" presName="gear3dstNode" presStyleLbl="node1" presStyleIdx="2" presStyleCnt="3"/>
      <dgm:spPr/>
    </dgm:pt>
    <dgm:pt modelId="{061FEFF5-9CDF-4958-A22D-437B89CE1CFE}" type="pres">
      <dgm:prSet presAssocID="{3F64D64E-9C8B-4D0F-AADC-6F71FE3A1C7F}" presName="connector1" presStyleLbl="sibTrans2D1" presStyleIdx="0" presStyleCnt="3"/>
      <dgm:spPr/>
    </dgm:pt>
    <dgm:pt modelId="{F40B4686-D807-4789-98A5-79B6D39B70BF}" type="pres">
      <dgm:prSet presAssocID="{E595A0E5-2E4B-4E66-9784-AAE2EC07E7E3}" presName="connector2" presStyleLbl="sibTrans2D1" presStyleIdx="1" presStyleCnt="3"/>
      <dgm:spPr/>
    </dgm:pt>
    <dgm:pt modelId="{095F47F4-ADA6-4A51-9DB3-FA3DBD7C97C4}" type="pres">
      <dgm:prSet presAssocID="{1205DA0E-A499-4F79-8F3F-3DF98313511B}" presName="connector3" presStyleLbl="sibTrans2D1" presStyleIdx="2" presStyleCnt="3"/>
      <dgm:spPr/>
    </dgm:pt>
  </dgm:ptLst>
  <dgm:cxnLst>
    <dgm:cxn modelId="{3275553B-5661-4EC8-AD3B-73999BE5CD0A}" type="presOf" srcId="{C8DA577E-DFF5-42D0-9C31-8F7CD0892CD8}" destId="{A30665EE-7455-4C7E-A244-ADD70E08298F}" srcOrd="0" destOrd="0" presId="urn:microsoft.com/office/officeart/2005/8/layout/gear1"/>
    <dgm:cxn modelId="{558704BF-56E6-41A1-B7CF-27F3023F43C9}" type="presOf" srcId="{56994970-8B20-467D-A757-D787BE8813E3}" destId="{2CFDCE79-B2A1-4F73-A920-BE9E694AA946}" srcOrd="1" destOrd="0" presId="urn:microsoft.com/office/officeart/2005/8/layout/gear1"/>
    <dgm:cxn modelId="{16A28394-02D1-43A5-B1DE-945BD392EA59}" type="presOf" srcId="{56994970-8B20-467D-A757-D787BE8813E3}" destId="{623ADDC4-F954-428D-BF12-70AFBAEEB8DA}" srcOrd="3" destOrd="0" presId="urn:microsoft.com/office/officeart/2005/8/layout/gear1"/>
    <dgm:cxn modelId="{AFD37856-AF4F-4FCE-AD9F-E0485860AD96}" type="presOf" srcId="{6E41AB7D-6182-4A3C-B407-F700624D75E1}" destId="{4A97CD73-4683-43C3-BDC3-DD798DD8E8DE}" srcOrd="1" destOrd="0" presId="urn:microsoft.com/office/officeart/2005/8/layout/gear1"/>
    <dgm:cxn modelId="{D84E6F49-D1B2-4ACA-80CE-4D0943DE6818}" type="presOf" srcId="{6E41AB7D-6182-4A3C-B407-F700624D75E1}" destId="{71C2C515-7363-4E16-84A2-A2CDF543C8AE}" srcOrd="0" destOrd="0" presId="urn:microsoft.com/office/officeart/2005/8/layout/gear1"/>
    <dgm:cxn modelId="{FB062A47-33B2-4A71-B6D8-3A6850620665}" srcId="{E169BC45-EE5C-47F2-BA85-8FBC490DD1B9}" destId="{56994970-8B20-467D-A757-D787BE8813E3}" srcOrd="2" destOrd="0" parTransId="{9AE9E0FA-8ECE-4293-AF2F-6F5A2854F960}" sibTransId="{1205DA0E-A499-4F79-8F3F-3DF98313511B}"/>
    <dgm:cxn modelId="{B3B7FE12-AC8E-4BA0-A438-966C8ADAA39A}" type="presOf" srcId="{3F64D64E-9C8B-4D0F-AADC-6F71FE3A1C7F}" destId="{061FEFF5-9CDF-4958-A22D-437B89CE1CFE}" srcOrd="0" destOrd="0" presId="urn:microsoft.com/office/officeart/2005/8/layout/gear1"/>
    <dgm:cxn modelId="{EF39092D-DCEE-4CD3-B68F-69D41A003559}" type="presOf" srcId="{1205DA0E-A499-4F79-8F3F-3DF98313511B}" destId="{095F47F4-ADA6-4A51-9DB3-FA3DBD7C97C4}" srcOrd="0" destOrd="0" presId="urn:microsoft.com/office/officeart/2005/8/layout/gear1"/>
    <dgm:cxn modelId="{82B4C4A6-73C8-4E8C-B2C1-FBB876934CBF}" type="presOf" srcId="{56994970-8B20-467D-A757-D787BE8813E3}" destId="{F176BA58-EEE9-4B07-88FF-1F5F4D17B95A}" srcOrd="0" destOrd="0" presId="urn:microsoft.com/office/officeart/2005/8/layout/gear1"/>
    <dgm:cxn modelId="{5B93D56B-C87E-4A4A-A72D-7066D045767B}" type="presOf" srcId="{C8DA577E-DFF5-42D0-9C31-8F7CD0892CD8}" destId="{29CB00B7-A2F9-4F1D-B88D-A6AF4D45BD1E}" srcOrd="2" destOrd="0" presId="urn:microsoft.com/office/officeart/2005/8/layout/gear1"/>
    <dgm:cxn modelId="{292BD003-98E0-49DC-A59D-BF4BAA2D863B}" type="presOf" srcId="{C8DA577E-DFF5-42D0-9C31-8F7CD0892CD8}" destId="{70D9AF02-C45B-404B-AEAE-4F35A94BC564}" srcOrd="1" destOrd="0" presId="urn:microsoft.com/office/officeart/2005/8/layout/gear1"/>
    <dgm:cxn modelId="{2BBF9C53-28F6-4B4A-A7C5-8D8A65AC71BB}" type="presOf" srcId="{E595A0E5-2E4B-4E66-9784-AAE2EC07E7E3}" destId="{F40B4686-D807-4789-98A5-79B6D39B70BF}" srcOrd="0" destOrd="0" presId="urn:microsoft.com/office/officeart/2005/8/layout/gear1"/>
    <dgm:cxn modelId="{0B9F82C9-D27D-4F5A-A271-D3D1B906D2BC}" type="presOf" srcId="{E169BC45-EE5C-47F2-BA85-8FBC490DD1B9}" destId="{9BEF6552-6437-4AE8-BAD1-F5F53905F5BE}" srcOrd="0" destOrd="0" presId="urn:microsoft.com/office/officeart/2005/8/layout/gear1"/>
    <dgm:cxn modelId="{02F7780A-1D51-42C6-8255-7C19432A30F2}" srcId="{E169BC45-EE5C-47F2-BA85-8FBC490DD1B9}" destId="{C8DA577E-DFF5-42D0-9C31-8F7CD0892CD8}" srcOrd="0" destOrd="0" parTransId="{0DE6BC54-034C-429D-A67F-B94582665E99}" sibTransId="{3F64D64E-9C8B-4D0F-AADC-6F71FE3A1C7F}"/>
    <dgm:cxn modelId="{171FE844-4993-4B48-9895-57EE0844F9D7}" type="presOf" srcId="{6E41AB7D-6182-4A3C-B407-F700624D75E1}" destId="{4CFF254A-0B91-49DD-8B75-7A706C830B8D}" srcOrd="2" destOrd="0" presId="urn:microsoft.com/office/officeart/2005/8/layout/gear1"/>
    <dgm:cxn modelId="{43F7C55C-B0D8-40F6-882E-F134677BF70F}" type="presOf" srcId="{56994970-8B20-467D-A757-D787BE8813E3}" destId="{455B2FDC-DDC7-47B7-BA95-93466810ABD5}" srcOrd="2" destOrd="0" presId="urn:microsoft.com/office/officeart/2005/8/layout/gear1"/>
    <dgm:cxn modelId="{089CF37D-5C89-4B50-B965-700DA0430E8D}" srcId="{E169BC45-EE5C-47F2-BA85-8FBC490DD1B9}" destId="{6E41AB7D-6182-4A3C-B407-F700624D75E1}" srcOrd="1" destOrd="0" parTransId="{C494C8B0-B5ED-44DF-994E-C6F2E0020659}" sibTransId="{E595A0E5-2E4B-4E66-9784-AAE2EC07E7E3}"/>
    <dgm:cxn modelId="{C0F7FC27-812B-47E1-AE2C-17C8FF2E6C75}" type="presParOf" srcId="{9BEF6552-6437-4AE8-BAD1-F5F53905F5BE}" destId="{A30665EE-7455-4C7E-A244-ADD70E08298F}" srcOrd="0" destOrd="0" presId="urn:microsoft.com/office/officeart/2005/8/layout/gear1"/>
    <dgm:cxn modelId="{95CF55CC-F4BD-4B6C-BC4A-E67C04E5EBC6}" type="presParOf" srcId="{9BEF6552-6437-4AE8-BAD1-F5F53905F5BE}" destId="{70D9AF02-C45B-404B-AEAE-4F35A94BC564}" srcOrd="1" destOrd="0" presId="urn:microsoft.com/office/officeart/2005/8/layout/gear1"/>
    <dgm:cxn modelId="{93DE2901-5B71-4CD8-A80D-7F8F4405B4BC}" type="presParOf" srcId="{9BEF6552-6437-4AE8-BAD1-F5F53905F5BE}" destId="{29CB00B7-A2F9-4F1D-B88D-A6AF4D45BD1E}" srcOrd="2" destOrd="0" presId="urn:microsoft.com/office/officeart/2005/8/layout/gear1"/>
    <dgm:cxn modelId="{AEF731E5-799D-40BF-B59E-FD79FBA7D809}" type="presParOf" srcId="{9BEF6552-6437-4AE8-BAD1-F5F53905F5BE}" destId="{71C2C515-7363-4E16-84A2-A2CDF543C8AE}" srcOrd="3" destOrd="0" presId="urn:microsoft.com/office/officeart/2005/8/layout/gear1"/>
    <dgm:cxn modelId="{A65731E9-32FA-47CA-98E8-CA52C61C89C6}" type="presParOf" srcId="{9BEF6552-6437-4AE8-BAD1-F5F53905F5BE}" destId="{4A97CD73-4683-43C3-BDC3-DD798DD8E8DE}" srcOrd="4" destOrd="0" presId="urn:microsoft.com/office/officeart/2005/8/layout/gear1"/>
    <dgm:cxn modelId="{9C968105-7540-4236-9195-561519ABCEE4}" type="presParOf" srcId="{9BEF6552-6437-4AE8-BAD1-F5F53905F5BE}" destId="{4CFF254A-0B91-49DD-8B75-7A706C830B8D}" srcOrd="5" destOrd="0" presId="urn:microsoft.com/office/officeart/2005/8/layout/gear1"/>
    <dgm:cxn modelId="{7DC83842-94F6-4CA7-8A56-7D49AFDED438}" type="presParOf" srcId="{9BEF6552-6437-4AE8-BAD1-F5F53905F5BE}" destId="{F176BA58-EEE9-4B07-88FF-1F5F4D17B95A}" srcOrd="6" destOrd="0" presId="urn:microsoft.com/office/officeart/2005/8/layout/gear1"/>
    <dgm:cxn modelId="{F2BAC4D7-FC4B-4387-AA20-A6A8DBABA22A}" type="presParOf" srcId="{9BEF6552-6437-4AE8-BAD1-F5F53905F5BE}" destId="{2CFDCE79-B2A1-4F73-A920-BE9E694AA946}" srcOrd="7" destOrd="0" presId="urn:microsoft.com/office/officeart/2005/8/layout/gear1"/>
    <dgm:cxn modelId="{7502D9FA-1633-4788-BD12-AAEC945ADCB8}" type="presParOf" srcId="{9BEF6552-6437-4AE8-BAD1-F5F53905F5BE}" destId="{455B2FDC-DDC7-47B7-BA95-93466810ABD5}" srcOrd="8" destOrd="0" presId="urn:microsoft.com/office/officeart/2005/8/layout/gear1"/>
    <dgm:cxn modelId="{02315381-5008-403D-B051-8F7BACD2C0B2}" type="presParOf" srcId="{9BEF6552-6437-4AE8-BAD1-F5F53905F5BE}" destId="{623ADDC4-F954-428D-BF12-70AFBAEEB8DA}" srcOrd="9" destOrd="0" presId="urn:microsoft.com/office/officeart/2005/8/layout/gear1"/>
    <dgm:cxn modelId="{595AD26D-7883-4922-AD64-EC15D057014B}" type="presParOf" srcId="{9BEF6552-6437-4AE8-BAD1-F5F53905F5BE}" destId="{061FEFF5-9CDF-4958-A22D-437B89CE1CFE}" srcOrd="10" destOrd="0" presId="urn:microsoft.com/office/officeart/2005/8/layout/gear1"/>
    <dgm:cxn modelId="{2D28840F-D639-4B88-BCE2-9B2C90592060}" type="presParOf" srcId="{9BEF6552-6437-4AE8-BAD1-F5F53905F5BE}" destId="{F40B4686-D807-4789-98A5-79B6D39B70BF}" srcOrd="11" destOrd="0" presId="urn:microsoft.com/office/officeart/2005/8/layout/gear1"/>
    <dgm:cxn modelId="{75AA7600-2A26-497E-95B7-955F3DBA1B30}" type="presParOf" srcId="{9BEF6552-6437-4AE8-BAD1-F5F53905F5BE}" destId="{095F47F4-ADA6-4A51-9DB3-FA3DBD7C97C4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752CA6-6E9D-4541-8FD9-D9066ECDDE41}" type="datetimeFigureOut">
              <a:rPr lang="es-AR" smtClean="0"/>
              <a:pPr/>
              <a:t>30/03/2020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26C9B7-9EBF-4012-BC24-1CA745F0B0F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edici.unlp.edu.ar/handle/10915/681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Las reformas educativas de 1960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Cursada a distancia- HPG 2020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00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s-AR" sz="2000" b="1" dirty="0" smtClean="0"/>
              <a:t>Reformar los sistemas educativos: “más escuelas” y “más niños escolarizados” y ruptura como la “escuela tradicional</a:t>
            </a:r>
            <a:r>
              <a:rPr lang="es-AR" sz="2000" b="1" dirty="0" smtClean="0"/>
              <a:t>”.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s-AR" sz="2000" b="1" dirty="0" smtClean="0"/>
              <a:t> </a:t>
            </a:r>
            <a:endParaRPr lang="es-AR" sz="2000" b="1" dirty="0" smtClean="0"/>
          </a:p>
          <a:p>
            <a:pPr>
              <a:lnSpc>
                <a:spcPct val="80000"/>
              </a:lnSpc>
              <a:defRPr/>
            </a:pPr>
            <a:r>
              <a:rPr lang="es-AR" sz="2000" b="1" dirty="0" smtClean="0"/>
              <a:t>Las </a:t>
            </a:r>
            <a:r>
              <a:rPr lang="es-AR" sz="2000" b="1" dirty="0" smtClean="0"/>
              <a:t>líneas de política predominante en la región  se caracterizaron por</a:t>
            </a:r>
            <a:r>
              <a:rPr lang="es-AR" sz="2000" b="1" dirty="0" smtClean="0"/>
              <a:t>: d</a:t>
            </a:r>
            <a:r>
              <a:rPr lang="es-ES_tradnl" sz="2000" b="1" dirty="0" smtClean="0"/>
              <a:t>e </a:t>
            </a:r>
            <a:r>
              <a:rPr lang="es-ES_tradnl" sz="2000" b="1" dirty="0" smtClean="0"/>
              <a:t>la función civilizatoria a la idea de la educación como agente de </a:t>
            </a:r>
            <a:r>
              <a:rPr lang="es-ES_tradnl" sz="2000" b="1" dirty="0" smtClean="0"/>
              <a:t>cambio.</a:t>
            </a:r>
          </a:p>
          <a:p>
            <a:pPr>
              <a:lnSpc>
                <a:spcPct val="80000"/>
              </a:lnSpc>
              <a:buNone/>
              <a:defRPr/>
            </a:pPr>
            <a:endParaRPr lang="es-ES_tradnl" sz="2000" dirty="0" smtClean="0"/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ES_tradnl" sz="2000" dirty="0" smtClean="0"/>
              <a:t>Nuevas tecnologías de intervención social como el planeamiento </a:t>
            </a:r>
            <a:r>
              <a:rPr lang="es-ES_tradnl" sz="2000" dirty="0" smtClean="0"/>
              <a:t>educativo.</a:t>
            </a:r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s-ES_tradnl" sz="2000" dirty="0" smtClean="0"/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ES_tradnl" sz="2000" dirty="0" smtClean="0"/>
              <a:t>Institucionalización de la investigación educativa y </a:t>
            </a:r>
            <a:r>
              <a:rPr lang="es-ES_tradnl" sz="2000" dirty="0" err="1" smtClean="0"/>
              <a:t>academización</a:t>
            </a:r>
            <a:r>
              <a:rPr lang="es-ES_tradnl" sz="2000" dirty="0" smtClean="0"/>
              <a:t> del campo </a:t>
            </a:r>
            <a:r>
              <a:rPr lang="es-ES_tradnl" sz="2000" dirty="0" smtClean="0"/>
              <a:t>educativo.</a:t>
            </a:r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s-ES_tradnl" sz="2000" dirty="0" smtClean="0"/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ES_tradnl" sz="2000" dirty="0" smtClean="0"/>
              <a:t>La expansión y diversificación del los sistema  educativos </a:t>
            </a:r>
          </a:p>
          <a:p>
            <a:pPr marL="365760" lvl="2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ES_tradnl" sz="2000" dirty="0" smtClean="0"/>
              <a:t>modernización e innovación pedagógica (currículo y enseñanza)</a:t>
            </a:r>
            <a:endParaRPr lang="es-AR" sz="20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s-AR" sz="2200" dirty="0" smtClean="0"/>
          </a:p>
        </p:txBody>
      </p:sp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25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3700" b="1" dirty="0" smtClean="0"/>
              <a:t>Reformas educativas en América Latina</a:t>
            </a:r>
            <a:endParaRPr lang="es-AR" sz="37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645012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/>
              <a:t>1965 y 1975. Chile en 1965, Honduras en 1966, Argentina y El Salvador en 1968, Brasil en 1971, Perú, Costa Rica y Panamá en 1972 y México en 1973. </a:t>
            </a:r>
          </a:p>
          <a:p>
            <a:r>
              <a:rPr lang="es-ES_tradnl" dirty="0" smtClean="0"/>
              <a:t>Cambios en la estructura del sistema orientadas a universalizar la educación primaria (reduciendo las desigualdades entre lo rural y lo urbano), modernizar los planes de estudio de este nivel y mejorar el sistema de formación de maestros.</a:t>
            </a:r>
          </a:p>
          <a:p>
            <a:r>
              <a:rPr lang="es-ES" dirty="0" smtClean="0"/>
              <a:t>Acortar brechas entre los países de modernización temprana y aquellos de la zona andina y centroamericana. Así, en 1955 la distancia entre unos y otros grupos países variaba de 23 al 79 % (+56) hacia comienzos de los noventa las distancias se habían reducido de 75 a 97 % (+22).</a:t>
            </a:r>
            <a:endParaRPr lang="es-MX" dirty="0" smtClean="0"/>
          </a:p>
          <a:p>
            <a:endParaRPr lang="es-ES_tradn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Expansión educativa en América Latina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25189" y="1916832"/>
            <a:ext cx="8030265" cy="267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Porcentaje de población entre 14 y 17 años con educación primaria completa según años</a:t>
            </a:r>
            <a:endParaRPr lang="es-MX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Cambios modalidades intervención estatal,  surgimiento de nuevos profesionales, que en conjunto complejizarán las formas del regulación y gobierno del sistema. </a:t>
            </a:r>
          </a:p>
          <a:p>
            <a:r>
              <a:rPr lang="es-ES" dirty="0" smtClean="0"/>
              <a:t>Ideas educativas y la profesionalización académica punto de inflexión pero también fuerte continuidad de rasgos estructurales del sistema y cultura escolar manifestada en expansión desigual y una pauta de diferenciación social selectiva.</a:t>
            </a:r>
          </a:p>
          <a:p>
            <a:r>
              <a:rPr lang="es-ES" dirty="0" smtClean="0"/>
              <a:t>Visión tecnocrática que supuso el cambio educativo como una cuestión esencialmente instrumental, que vía el cambio en las formas de intervención (planificación) y en los métodos de enseñanza, podría transformar la función de la escuela y papel de las y los maestros. 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Alcances y limitaciones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Zoom en las reformas educativas de Argentina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Ciclos económicos y políticos. ¿Qué hacer con el peronismo? ¿Cuál es la vía de desarrollo para la Argentina</a:t>
            </a:r>
            <a:r>
              <a:rPr lang="es-AR" dirty="0" smtClean="0"/>
              <a:t>?</a:t>
            </a:r>
          </a:p>
          <a:p>
            <a:r>
              <a:rPr lang="es-AR" dirty="0" smtClean="0"/>
              <a:t>Crisis de hegemonía o empate hegemónico.</a:t>
            </a:r>
          </a:p>
          <a:p>
            <a:r>
              <a:rPr lang="es-AR" dirty="0" smtClean="0"/>
              <a:t>Alta politización social.</a:t>
            </a:r>
          </a:p>
          <a:p>
            <a:r>
              <a:rPr lang="es-AR" dirty="0" smtClean="0"/>
              <a:t>Péndulos cívico-militares</a:t>
            </a:r>
          </a:p>
          <a:p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Escenario político-educativo en la Argentina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 smtClean="0"/>
              <a:t>1958-1966 : crecimiento sector terciario no universitario, creación universidades privadas, sobredimensionamiento de las existentes.</a:t>
            </a:r>
          </a:p>
          <a:p>
            <a:r>
              <a:rPr lang="es-AR" dirty="0" smtClean="0"/>
              <a:t>Recomendación de diversificar la estructura académica.</a:t>
            </a:r>
          </a:p>
          <a:p>
            <a:r>
              <a:rPr lang="es-AR" dirty="0" smtClean="0"/>
              <a:t>Universidad motor modernización cultural y científica. </a:t>
            </a:r>
          </a:p>
          <a:p>
            <a:r>
              <a:rPr lang="es-AR" dirty="0" smtClean="0"/>
              <a:t>Laica o Libre. </a:t>
            </a:r>
          </a:p>
          <a:p>
            <a:r>
              <a:rPr lang="es-AR" dirty="0" smtClean="0"/>
              <a:t>Creación del CONICET.</a:t>
            </a:r>
          </a:p>
          <a:p>
            <a:r>
              <a:rPr lang="es-MX" dirty="0" smtClean="0"/>
              <a:t>En la universidad; restauradores vs renovadores</a:t>
            </a:r>
          </a:p>
          <a:p>
            <a:r>
              <a:rPr lang="es-AR" dirty="0" smtClean="0"/>
              <a:t>Proscripción, impugnaciones y deslegitimación mutua</a:t>
            </a:r>
          </a:p>
          <a:p>
            <a:r>
              <a:rPr lang="es-AR" dirty="0" smtClean="0"/>
              <a:t>Ni erudición, ni tradición; modernización e innovación: el surgimiento de la figura del especialista. </a:t>
            </a:r>
          </a:p>
          <a:p>
            <a:r>
              <a:rPr lang="es-AR" dirty="0" smtClean="0"/>
              <a:t>La noche de los Bastones Largos. 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Transformaciones en la universidad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792869"/>
          </a:xfrm>
        </p:spPr>
        <p:txBody>
          <a:bodyPr>
            <a:noAutofit/>
          </a:bodyPr>
          <a:lstStyle/>
          <a:p>
            <a:r>
              <a:rPr lang="es-ES" sz="1400" b="1" dirty="0" smtClean="0"/>
              <a:t>Campaña de alfabetización </a:t>
            </a:r>
            <a:r>
              <a:rPr lang="es-ES" sz="1400" b="1" dirty="0" smtClean="0"/>
              <a:t>para </a:t>
            </a:r>
            <a:r>
              <a:rPr lang="es-ES" sz="1400" b="1" dirty="0" smtClean="0"/>
              <a:t>adultos</a:t>
            </a:r>
            <a:r>
              <a:rPr lang="es-ES" sz="1400" dirty="0" smtClean="0"/>
              <a:t>, proceso de educación no escolarizado. Dirección Nacional de Alfabetización y Edificación Escolar, </a:t>
            </a:r>
            <a:r>
              <a:rPr lang="es-ES" sz="1400" dirty="0" smtClean="0"/>
              <a:t>luego Dirección </a:t>
            </a:r>
            <a:r>
              <a:rPr lang="es-ES" sz="1400" dirty="0" smtClean="0"/>
              <a:t>Nacional de la Campaña de Alfabetización (Decreto 4941/66) y más tarde </a:t>
            </a:r>
            <a:r>
              <a:rPr lang="es-ES" sz="1400" dirty="0" smtClean="0"/>
              <a:t>Dirección </a:t>
            </a:r>
            <a:r>
              <a:rPr lang="es-ES" sz="1400" dirty="0" smtClean="0"/>
              <a:t>Nacional de Educación de Adultos (DINEA) (Decreto 2704/68).</a:t>
            </a:r>
          </a:p>
          <a:p>
            <a:endParaRPr lang="es-ES" sz="1400" dirty="0" smtClean="0"/>
          </a:p>
          <a:p>
            <a:r>
              <a:rPr lang="es-ES" sz="1400" b="1" dirty="0" smtClean="0"/>
              <a:t>Propuesta de Reforma Educativa</a:t>
            </a:r>
            <a:r>
              <a:rPr lang="es-ES" sz="1400" dirty="0" smtClean="0"/>
              <a:t>: </a:t>
            </a:r>
            <a:r>
              <a:rPr lang="es-ES" sz="1400" dirty="0" smtClean="0"/>
              <a:t>supuesto alargamiento </a:t>
            </a:r>
            <a:r>
              <a:rPr lang="es-ES" sz="1400" dirty="0" smtClean="0"/>
              <a:t>de la escolaridad obligatoria, en la práctica </a:t>
            </a:r>
            <a:r>
              <a:rPr lang="es-ES" sz="1400" dirty="0" smtClean="0"/>
              <a:t>sistema </a:t>
            </a:r>
            <a:r>
              <a:rPr lang="es-ES" sz="1400" dirty="0" smtClean="0"/>
              <a:t>fragmentado, donde </a:t>
            </a:r>
            <a:r>
              <a:rPr lang="es-ES" sz="1400" dirty="0" smtClean="0"/>
              <a:t>escuela </a:t>
            </a:r>
            <a:r>
              <a:rPr lang="es-ES" sz="1400" dirty="0" smtClean="0"/>
              <a:t>primaria se acortaba a 5 años y se introducía un nivel intermedio orientativo de 4 o 5 años y un nivel medio optativo basado en bachilleratos </a:t>
            </a:r>
            <a:r>
              <a:rPr lang="es-ES" sz="1400" dirty="0" err="1" smtClean="0"/>
              <a:t>modalizados</a:t>
            </a:r>
            <a:r>
              <a:rPr lang="es-ES" sz="1400" dirty="0" smtClean="0"/>
              <a:t>. </a:t>
            </a:r>
          </a:p>
          <a:p>
            <a:endParaRPr lang="es-ES" sz="1400" dirty="0" smtClean="0"/>
          </a:p>
          <a:p>
            <a:r>
              <a:rPr lang="es-ES" sz="1400" b="1" dirty="0" smtClean="0"/>
              <a:t>Política de reformulación de la formación docente</a:t>
            </a:r>
            <a:r>
              <a:rPr lang="es-ES" sz="1400" dirty="0" smtClean="0"/>
              <a:t> para la educación inicial y primaria: pasaje de formación media a superior en Institutos de Profesorado Elemental. </a:t>
            </a:r>
            <a:r>
              <a:rPr lang="es-ES" sz="1400" dirty="0" smtClean="0"/>
              <a:t>Sanción </a:t>
            </a:r>
            <a:r>
              <a:rPr lang="es-ES" sz="1400" dirty="0" smtClean="0"/>
              <a:t>Estatuto del Docente. Capacitación obligatoria como requisito para los ascensos. Sin representación docente en los consejos escolares.</a:t>
            </a:r>
          </a:p>
          <a:p>
            <a:endParaRPr lang="es-ES" sz="1400" dirty="0" smtClean="0"/>
          </a:p>
          <a:p>
            <a:r>
              <a:rPr lang="es-ES" sz="1400" b="1" dirty="0" smtClean="0"/>
              <a:t>Políticas de transferencia educativa </a:t>
            </a:r>
            <a:r>
              <a:rPr lang="es-ES" sz="1400" dirty="0" smtClean="0"/>
              <a:t>a las jurisdicciones provinciales. Comienza por las escuelas primarias.  Definiciones curriculares diferenciadas por sectores y modalidades. Papel subsidiario del Estado en la Educación. Falta de coordinación sistémica en un contexto de desregulación educativa.</a:t>
            </a:r>
            <a:endParaRPr lang="es-ES" sz="1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Reformas resistidas e inconclusas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ARONSON, P. (2008). “El Retorno de la Teoría del Capital Humano”, en: </a:t>
            </a:r>
            <a:r>
              <a:rPr lang="es-ES" b="1" dirty="0" smtClean="0"/>
              <a:t>Revista Fundamentos en Humanidades</a:t>
            </a:r>
            <a:r>
              <a:rPr lang="es-ES" dirty="0" smtClean="0"/>
              <a:t> Nº 16, Facultad de Ciencias Humanas, Universidad Nacional de San Luis.    </a:t>
            </a:r>
          </a:p>
          <a:p>
            <a:r>
              <a:rPr lang="es-ES" dirty="0" smtClean="0"/>
              <a:t>BRASLAVSKY, Cecilia (1980) “La educación argentina (1955-1980) en </a:t>
            </a:r>
            <a:r>
              <a:rPr lang="es-ES" b="1" dirty="0" smtClean="0"/>
              <a:t>Primera historia integral. </a:t>
            </a:r>
            <a:r>
              <a:rPr lang="es-ES" dirty="0" smtClean="0"/>
              <a:t>CEAL, Bs. As. </a:t>
            </a:r>
          </a:p>
          <a:p>
            <a:r>
              <a:rPr lang="es-ES" dirty="0" smtClean="0"/>
              <a:t>SUASNÁBAR, Claudio (2004) </a:t>
            </a:r>
            <a:r>
              <a:rPr lang="es-ES" b="1" dirty="0" smtClean="0"/>
              <a:t>Universidad e Intelectuales. Educación y política en la Argentina (1955-1976).</a:t>
            </a:r>
            <a:r>
              <a:rPr lang="es-ES" dirty="0" smtClean="0"/>
              <a:t> Edit. FLACSO/Manantial, Bs. As. Cap. 1. “Desarrollismo, sociología científica y planeamiento de la educación: el debate intelectual de los sesenta”.</a:t>
            </a:r>
          </a:p>
          <a:p>
            <a:r>
              <a:rPr lang="es-ES" dirty="0" smtClean="0"/>
              <a:t>SUASNÁBAR, Claudio (</a:t>
            </a:r>
            <a:r>
              <a:rPr lang="es-ES" dirty="0" smtClean="0"/>
              <a:t>2018) </a:t>
            </a:r>
            <a:r>
              <a:rPr lang="es-ES" dirty="0" smtClean="0"/>
              <a:t>“Los ciclos de reforma educativa en América Latina”. En: SUASNÁBAR, ROVELLI Y DI PIERO. </a:t>
            </a:r>
            <a:r>
              <a:rPr lang="es-ES" b="1" dirty="0" smtClean="0"/>
              <a:t>Análisis de Política Educativa. Teorías, enfoques y tendencias recientes en la Argentina</a:t>
            </a:r>
            <a:r>
              <a:rPr lang="es-ES" dirty="0" smtClean="0"/>
              <a:t>, Libro de Cátedra, EDULP, La </a:t>
            </a:r>
            <a:r>
              <a:rPr lang="es-ES" dirty="0" smtClean="0"/>
              <a:t>Plata. Disponible en: </a:t>
            </a:r>
            <a:r>
              <a:rPr lang="es-MX" dirty="0" smtClean="0">
                <a:hlinkClick r:id="rId2"/>
              </a:rPr>
              <a:t>http://sedici.unlp.edu.ar/handle/10915/68141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 utilizada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>
                    <a:lumMod val="85000"/>
                  </a:schemeClr>
                </a:solidFill>
              </a:rPr>
              <a:t>Cambios en la </a:t>
            </a:r>
            <a:r>
              <a:rPr lang="es-ES" dirty="0" err="1" smtClean="0">
                <a:solidFill>
                  <a:schemeClr val="bg1">
                    <a:lumMod val="85000"/>
                  </a:schemeClr>
                </a:solidFill>
              </a:rPr>
              <a:t>matríz</a:t>
            </a:r>
            <a:r>
              <a:rPr lang="es-ES" dirty="0" smtClean="0">
                <a:solidFill>
                  <a:schemeClr val="bg1">
                    <a:lumMod val="85000"/>
                  </a:schemeClr>
                </a:solidFill>
              </a:rPr>
              <a:t> socio-política</a:t>
            </a:r>
            <a:endParaRPr lang="es-E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4294967295"/>
          </p:nvPr>
        </p:nvGraphicFramePr>
        <p:xfrm>
          <a:off x="395536" y="188640"/>
          <a:ext cx="8229600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2928958"/>
                <a:gridCol w="3186106"/>
              </a:tblGrid>
              <a:tr h="957631">
                <a:tc rowSpan="3">
                  <a:txBody>
                    <a:bodyPr/>
                    <a:lstStyle/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Matriz socio-política</a:t>
                      </a:r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</a:rPr>
                        <a:t>(matriz de constitución</a:t>
                      </a: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</a:rPr>
                        <a:t> de la sociedad)</a:t>
                      </a:r>
                      <a:endParaRPr lang="es-A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Estado</a:t>
                      </a:r>
                    </a:p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</a:rPr>
                        <a:t>(momento de unidad</a:t>
                      </a: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</a:rPr>
                        <a:t> y dirección de la sociedad</a:t>
                      </a:r>
                      <a:r>
                        <a:rPr lang="es-ES" sz="18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s-AR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Instituciones</a:t>
                      </a:r>
                      <a:endParaRPr lang="es-ES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</a:rPr>
                        <a:t>(agencias</a:t>
                      </a:r>
                      <a:r>
                        <a:rPr lang="es-ES" sz="1800" b="0" baseline="0" dirty="0" smtClean="0">
                          <a:solidFill>
                            <a:schemeClr val="tx1"/>
                          </a:solidFill>
                        </a:rPr>
                        <a:t> estatales específicas)</a:t>
                      </a:r>
                      <a:endParaRPr lang="es-A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319">
                <a:tc vMerge="1">
                  <a:txBody>
                    <a:bodyPr/>
                    <a:lstStyle/>
                    <a:p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800" b="1" dirty="0" smtClean="0">
                          <a:solidFill>
                            <a:schemeClr val="tx1"/>
                          </a:solidFill>
                        </a:rPr>
                        <a:t>Sistema</a:t>
                      </a:r>
                      <a:r>
                        <a:rPr lang="es-ES" sz="1800" b="1" baseline="0" dirty="0" smtClean="0">
                          <a:solidFill>
                            <a:schemeClr val="tx1"/>
                          </a:solidFill>
                        </a:rPr>
                        <a:t> de representación</a:t>
                      </a:r>
                      <a:endParaRPr lang="es-E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E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</a:rPr>
                        <a:t>(momento de agregación de demandas globales y reivindicaciones de actores/sujetos)</a:t>
                      </a:r>
                      <a:endParaRPr lang="es-AR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baseline="0" dirty="0" smtClean="0">
                          <a:solidFill>
                            <a:schemeClr val="tx1"/>
                          </a:solidFill>
                        </a:rPr>
                        <a:t>Actores-sujetos</a:t>
                      </a:r>
                    </a:p>
                    <a:p>
                      <a:pPr algn="ctr"/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</a:rPr>
                        <a:t>(expresión de acción colectiva con cierta densidad histórica y portadores de proyectos políticos)</a:t>
                      </a:r>
                    </a:p>
                    <a:p>
                      <a:pPr algn="ctr"/>
                      <a:r>
                        <a:rPr lang="es-ES" sz="1800" b="1" baseline="0" dirty="0" smtClean="0">
                          <a:solidFill>
                            <a:schemeClr val="tx1"/>
                          </a:solidFill>
                        </a:rPr>
                        <a:t>Cultura política</a:t>
                      </a:r>
                      <a:endParaRPr lang="es-E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</a:rPr>
                        <a:t>(patrones de interacción entre actores/sujetos)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baseline="0" dirty="0" smtClean="0">
                          <a:solidFill>
                            <a:schemeClr val="tx1"/>
                          </a:solidFill>
                        </a:rPr>
                        <a:t>Régimen Político</a:t>
                      </a:r>
                      <a:endParaRPr lang="es-ES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AR" sz="1600" b="0" dirty="0" smtClean="0">
                          <a:solidFill>
                            <a:schemeClr val="tx1"/>
                          </a:solidFill>
                        </a:rPr>
                        <a:t>(Quién y cómo se gobierna,</a:t>
                      </a:r>
                      <a:r>
                        <a:rPr lang="es-AR" sz="1600" b="0" baseline="0" dirty="0" smtClean="0">
                          <a:solidFill>
                            <a:schemeClr val="tx1"/>
                          </a:solidFill>
                        </a:rPr>
                        <a:t> definición de ciudadanía y las formas de institucionalidad de conflictos/demandas)</a:t>
                      </a:r>
                      <a:endParaRPr lang="es-AR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3738">
                <a:tc vMerge="1">
                  <a:txBody>
                    <a:bodyPr/>
                    <a:lstStyle/>
                    <a:p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Base económico</a:t>
                      </a:r>
                      <a:r>
                        <a:rPr lang="es-ES" sz="1800" b="1" baseline="0" dirty="0" smtClean="0"/>
                        <a:t> y cultural</a:t>
                      </a:r>
                    </a:p>
                    <a:p>
                      <a:endParaRPr lang="es-ES" sz="1800" b="0" baseline="0" dirty="0" smtClean="0"/>
                    </a:p>
                    <a:p>
                      <a:pPr algn="ctr"/>
                      <a:r>
                        <a:rPr lang="es-ES" sz="1600" b="0" baseline="0" dirty="0" smtClean="0"/>
                        <a:t>(momento de participación y diversidad de la sociedad civil)</a:t>
                      </a:r>
                      <a:endParaRPr lang="es-AR" sz="1600" b="0" dirty="0"/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 smtClean="0"/>
                        <a:t>Modelo de desarrollo</a:t>
                      </a:r>
                      <a:endParaRPr lang="es-ES" sz="1800" b="0" dirty="0" smtClean="0"/>
                    </a:p>
                    <a:p>
                      <a:pPr algn="ctr"/>
                      <a:r>
                        <a:rPr lang="es-ES" sz="1600" b="0" dirty="0" smtClean="0"/>
                        <a:t>(combinación específica entre modelo</a:t>
                      </a:r>
                      <a:r>
                        <a:rPr lang="es-ES" sz="1600" b="0" baseline="0" dirty="0" smtClean="0"/>
                        <a:t> de acumulación, estrategia determinada y determinados instrumentos –mercado/Estado)</a:t>
                      </a:r>
                      <a:endParaRPr lang="es-AR" sz="1600" b="1" dirty="0"/>
                    </a:p>
                  </a:txBody>
                  <a:tcPr marT="45719" marB="4571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145323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</p:nvPr>
        </p:nvGraphicFramePr>
        <p:xfrm>
          <a:off x="251768" y="260648"/>
          <a:ext cx="8892232" cy="626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566"/>
                <a:gridCol w="6476666"/>
              </a:tblGrid>
              <a:tr h="639502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Modelo de desarrollo</a:t>
                      </a:r>
                      <a:endParaRPr lang="es-A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Matriz socio-política y políticas</a:t>
                      </a:r>
                      <a:r>
                        <a:rPr lang="es-ES" sz="1800" baseline="0" dirty="0" smtClean="0"/>
                        <a:t> sociales</a:t>
                      </a:r>
                      <a:endParaRPr lang="es-AR" sz="1800" dirty="0"/>
                    </a:p>
                  </a:txBody>
                  <a:tcPr/>
                </a:tc>
              </a:tr>
              <a:tr h="1309457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Crecimiento</a:t>
                      </a:r>
                      <a:r>
                        <a:rPr lang="es-ES" sz="1600" baseline="0" dirty="0" smtClean="0"/>
                        <a:t> hacia afuera</a:t>
                      </a:r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Motor: Mercado externo</a:t>
                      </a:r>
                    </a:p>
                    <a:p>
                      <a:r>
                        <a:rPr lang="es-AR" sz="1600" dirty="0" smtClean="0"/>
                        <a:t>Producto básico: Bienes primarios</a:t>
                      </a:r>
                    </a:p>
                    <a:p>
                      <a:r>
                        <a:rPr lang="es-AR" sz="1600" dirty="0" smtClean="0"/>
                        <a:t>Tipo de Estado: Liberal clásico </a:t>
                      </a:r>
                    </a:p>
                    <a:p>
                      <a:r>
                        <a:rPr lang="es-AR" sz="1600" dirty="0" smtClean="0"/>
                        <a:t>Política social: Cuestión de “policía” (FHC) Autoprotección (privada) “Crear la nación” </a:t>
                      </a:r>
                      <a:endParaRPr lang="es-AR" sz="1600" dirty="0"/>
                    </a:p>
                  </a:txBody>
                  <a:tcPr/>
                </a:tc>
              </a:tr>
              <a:tr h="1553077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Sustitución de importaciones</a:t>
                      </a:r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Motor: Mercado interno </a:t>
                      </a:r>
                    </a:p>
                    <a:p>
                      <a:r>
                        <a:rPr lang="es-AR" sz="1600" dirty="0" smtClean="0"/>
                        <a:t>Producto básico: Bienes manufacturados </a:t>
                      </a:r>
                    </a:p>
                    <a:p>
                      <a:r>
                        <a:rPr lang="es-AR" sz="1600" dirty="0" smtClean="0"/>
                        <a:t>Tipo de Estado: Interventor, empresario, “social” </a:t>
                      </a:r>
                    </a:p>
                    <a:p>
                      <a:r>
                        <a:rPr lang="es-AR" sz="1600" dirty="0" smtClean="0"/>
                        <a:t>Política social: Protección al trabajador asalariado (grupos organizados, reivindicativos) Ligazón político-social con el mercado de trabajo. Crear “clase media</a:t>
                      </a:r>
                      <a:endParaRPr lang="es-AR" sz="1600" dirty="0"/>
                    </a:p>
                  </a:txBody>
                  <a:tcPr/>
                </a:tc>
              </a:tr>
              <a:tr h="1309457"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Ajuste</a:t>
                      </a:r>
                      <a:r>
                        <a:rPr lang="es-AR" sz="1600" baseline="0" dirty="0" smtClean="0"/>
                        <a:t> estructural</a:t>
                      </a:r>
                      <a:r>
                        <a:rPr lang="es-AR" sz="1600" dirty="0" smtClean="0"/>
                        <a:t> </a:t>
                      </a:r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/>
                        <a:t>Motor: Mercado externo</a:t>
                      </a:r>
                    </a:p>
                    <a:p>
                      <a:r>
                        <a:rPr lang="es-AR" sz="1600" dirty="0" smtClean="0"/>
                        <a:t>Producto básico: Bienes competitivos, que incorporan progreso técnico</a:t>
                      </a:r>
                    </a:p>
                    <a:p>
                      <a:r>
                        <a:rPr lang="es-AR" sz="1600" dirty="0" smtClean="0"/>
                        <a:t>Tipo de Estado: Regulador, “</a:t>
                      </a:r>
                      <a:r>
                        <a:rPr lang="es-AR" sz="1600" dirty="0" err="1" smtClean="0"/>
                        <a:t>neosocial</a:t>
                      </a:r>
                      <a:r>
                        <a:rPr lang="es-AR" sz="1600" dirty="0" smtClean="0"/>
                        <a:t>” </a:t>
                      </a:r>
                    </a:p>
                    <a:p>
                      <a:r>
                        <a:rPr lang="es-AR" sz="1600" dirty="0" smtClean="0"/>
                        <a:t>Política social: políticas focalizadas </a:t>
                      </a:r>
                      <a:endParaRPr lang="es-AR" sz="1600" dirty="0"/>
                    </a:p>
                  </a:txBody>
                  <a:tcPr/>
                </a:tc>
              </a:tr>
              <a:tr h="145320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Post 2000</a:t>
                      </a:r>
                      <a:endParaRPr lang="es-A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Motor:  Mercado </a:t>
                      </a:r>
                      <a:r>
                        <a:rPr lang="es-ES" sz="1600" baseline="0" dirty="0" smtClean="0"/>
                        <a:t>externo / mercado </a:t>
                      </a:r>
                      <a:r>
                        <a:rPr lang="es-ES" sz="1600" dirty="0" smtClean="0"/>
                        <a:t>interno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 smtClean="0"/>
                        <a:t>Producto básico: </a:t>
                      </a:r>
                      <a:r>
                        <a:rPr lang="es-AR" sz="1600" dirty="0" err="1" smtClean="0"/>
                        <a:t>Commodities</a:t>
                      </a:r>
                      <a:r>
                        <a:rPr lang="es-AR" sz="1600" dirty="0" smtClean="0"/>
                        <a:t> (agro negocios, </a:t>
                      </a:r>
                      <a:r>
                        <a:rPr lang="es-AR" sz="1600" dirty="0" err="1" smtClean="0"/>
                        <a:t>extractivismo</a:t>
                      </a:r>
                      <a:r>
                        <a:rPr lang="es-AR" sz="1600" dirty="0" smtClean="0"/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Tipo de Estado: neo-desarrollista , neo-intervencionista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 smtClean="0"/>
                        <a:t>Política</a:t>
                      </a:r>
                      <a:r>
                        <a:rPr lang="es-ES" sz="1600" baseline="0" dirty="0" smtClean="0"/>
                        <a:t> social: expansión de derechos , políticas universales</a:t>
                      </a:r>
                      <a:endParaRPr lang="es-A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9373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143932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Matriz socio-educativa fundacional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85786" y="4214818"/>
            <a:ext cx="757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Ampliación de derechos de ciudadanía y regulación social (diferenciación institucional).</a:t>
            </a:r>
          </a:p>
          <a:p>
            <a:r>
              <a:rPr lang="es-MX" dirty="0" smtClean="0"/>
              <a:t>Matriz socio-educativa: S.E. se estructuran alrededor de rasgos comunes (estructuras, </a:t>
            </a:r>
            <a:r>
              <a:rPr lang="es-MX" dirty="0" err="1" smtClean="0"/>
              <a:t>funcioes</a:t>
            </a:r>
            <a:r>
              <a:rPr lang="es-MX" dirty="0" smtClean="0"/>
              <a:t> dispositivos pedagógicos) y en relación con vías de modernización de sociedades en </a:t>
            </a:r>
            <a:r>
              <a:rPr lang="es-MX" dirty="0" err="1" smtClean="0"/>
              <a:t>Aca</a:t>
            </a:r>
            <a:r>
              <a:rPr lang="es-MX" dirty="0" smtClean="0"/>
              <a:t>. Latina.</a:t>
            </a:r>
          </a:p>
          <a:p>
            <a:r>
              <a:rPr lang="es-MX" dirty="0" smtClean="0"/>
              <a:t>S.E.: ideal moderno de igual. Rasgos estructurales del dispositivo escolar, base del maestro y tarea docente. 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Tendencia de las reformas en Europa y América Latina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Vías de modernización. </a:t>
            </a:r>
          </a:p>
          <a:p>
            <a:r>
              <a:rPr lang="es-AR" b="1" dirty="0" smtClean="0"/>
              <a:t>Centralidad del </a:t>
            </a:r>
            <a:r>
              <a:rPr lang="es-AR" b="1" dirty="0" smtClean="0"/>
              <a:t>Estado.</a:t>
            </a:r>
            <a:endParaRPr lang="es-AR" b="1" dirty="0" smtClean="0"/>
          </a:p>
          <a:p>
            <a:r>
              <a:rPr lang="es-AR" dirty="0" smtClean="0"/>
              <a:t>Importancia de los saberes </a:t>
            </a:r>
            <a:r>
              <a:rPr lang="es-AR" dirty="0" smtClean="0"/>
              <a:t>científico-tecnológicos.</a:t>
            </a:r>
            <a:endParaRPr lang="es-AR" dirty="0" smtClean="0"/>
          </a:p>
          <a:p>
            <a:r>
              <a:rPr lang="es-AR" dirty="0" smtClean="0"/>
              <a:t>Discursos internacionales de producción y promoción de este discurso OCDE, CEPAL, ONU</a:t>
            </a:r>
            <a:r>
              <a:rPr lang="es-AR" dirty="0" smtClean="0"/>
              <a:t>. Agencias </a:t>
            </a:r>
            <a:r>
              <a:rPr lang="es-AR" dirty="0" smtClean="0"/>
              <a:t>privadas: Ford y </a:t>
            </a:r>
            <a:r>
              <a:rPr lang="es-AR" dirty="0" smtClean="0"/>
              <a:t>Rockefeller.</a:t>
            </a:r>
            <a:endParaRPr lang="es-AR" dirty="0" smtClean="0"/>
          </a:p>
          <a:p>
            <a:r>
              <a:rPr lang="es-AR" dirty="0" smtClean="0"/>
              <a:t>Teorías </a:t>
            </a:r>
            <a:r>
              <a:rPr lang="es-AR" dirty="0" err="1" smtClean="0"/>
              <a:t>Cepalianas</a:t>
            </a:r>
            <a:r>
              <a:rPr lang="es-AR" dirty="0" smtClean="0"/>
              <a:t> del </a:t>
            </a:r>
            <a:r>
              <a:rPr lang="es-AR" dirty="0" smtClean="0"/>
              <a:t>desarrollo.</a:t>
            </a:r>
            <a:endParaRPr lang="es-AR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Clima de ideas 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Agotamiento del modelo fundacional de los SE ante demandas y necesidades de </a:t>
            </a:r>
            <a:r>
              <a:rPr lang="es-AR" b="1" dirty="0" smtClean="0"/>
              <a:t>desarrollo</a:t>
            </a:r>
            <a:r>
              <a:rPr lang="es-AR" dirty="0" smtClean="0"/>
              <a:t>. </a:t>
            </a:r>
          </a:p>
          <a:p>
            <a:endParaRPr lang="es-AR" dirty="0" smtClean="0"/>
          </a:p>
          <a:p>
            <a:r>
              <a:rPr lang="es-AR" dirty="0" smtClean="0"/>
              <a:t>Educación </a:t>
            </a:r>
            <a:r>
              <a:rPr lang="es-AR" dirty="0" smtClean="0"/>
              <a:t>principal variable de la teoría de la </a:t>
            </a:r>
            <a:r>
              <a:rPr lang="es-AR" dirty="0" smtClean="0"/>
              <a:t>modernización. Planificación </a:t>
            </a:r>
            <a:r>
              <a:rPr lang="es-AR" dirty="0" smtClean="0"/>
              <a:t>a través de un Estado </a:t>
            </a:r>
            <a:r>
              <a:rPr lang="es-AR" dirty="0" smtClean="0"/>
              <a:t>Interventor: </a:t>
            </a:r>
            <a:r>
              <a:rPr lang="es-AR" b="1" dirty="0" smtClean="0"/>
              <a:t>planeamiento educativo.</a:t>
            </a:r>
          </a:p>
          <a:p>
            <a:endParaRPr lang="es-AR" b="1" dirty="0" smtClean="0"/>
          </a:p>
          <a:p>
            <a:r>
              <a:rPr lang="es-AR" dirty="0" smtClean="0"/>
              <a:t>Figura </a:t>
            </a:r>
            <a:r>
              <a:rPr lang="es-AR" dirty="0" smtClean="0"/>
              <a:t>del especialista en educación de la mano del ascenso de las </a:t>
            </a:r>
            <a:r>
              <a:rPr lang="es-AR" b="1" dirty="0" smtClean="0"/>
              <a:t>Ciencias Sociales </a:t>
            </a:r>
            <a:r>
              <a:rPr lang="es-AR" dirty="0" smtClean="0"/>
              <a:t>y la Sociología científica</a:t>
            </a:r>
            <a:r>
              <a:rPr lang="es-AR" dirty="0" smtClean="0"/>
              <a:t>.</a:t>
            </a:r>
          </a:p>
          <a:p>
            <a:endParaRPr lang="es-AR" dirty="0" smtClean="0"/>
          </a:p>
          <a:p>
            <a:r>
              <a:rPr lang="es-AR" b="1" dirty="0" smtClean="0"/>
              <a:t>Teoría </a:t>
            </a:r>
            <a:r>
              <a:rPr lang="es-AR" b="1" dirty="0" smtClean="0"/>
              <a:t>del Capital Humano</a:t>
            </a:r>
            <a:r>
              <a:rPr lang="es-AR" dirty="0" smtClean="0"/>
              <a:t>: </a:t>
            </a:r>
            <a:r>
              <a:rPr lang="es-AR" b="1" dirty="0" smtClean="0"/>
              <a:t>Educación </a:t>
            </a:r>
            <a:r>
              <a:rPr lang="es-AR" b="1" dirty="0" smtClean="0"/>
              <a:t>como </a:t>
            </a:r>
            <a:r>
              <a:rPr lang="es-AR" b="1" dirty="0" smtClean="0"/>
              <a:t>inversión. </a:t>
            </a:r>
            <a:r>
              <a:rPr lang="es-AR" dirty="0" smtClean="0"/>
              <a:t>lineamientos y críticas. </a:t>
            </a:r>
            <a:endParaRPr lang="es-AR" b="1" dirty="0" smtClean="0"/>
          </a:p>
          <a:p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Políticas educativas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 smtClean="0"/>
              <a:t>Consolidación Estado de Bienestar y notable crecimiento económico: origen de las llamadas </a:t>
            </a:r>
            <a:r>
              <a:rPr lang="es-ES_tradnl" b="1" dirty="0" smtClean="0"/>
              <a:t>reformas educativas “comprehensivas</a:t>
            </a:r>
            <a:r>
              <a:rPr lang="es-ES_tradnl" dirty="0" smtClean="0"/>
              <a:t>”. Ampliación de la obligatoriedad escolar, la expansión diferenciada del nivel medio y el retraso de las instancias de selectividad (pasando de los 10 a 16-17 años).</a:t>
            </a:r>
          </a:p>
          <a:p>
            <a:r>
              <a:rPr lang="es-ES_tradnl" dirty="0" smtClean="0"/>
              <a:t>Progresiva universalización del nivel medio: mayor demanda por el acceso a la educación superior y proceso de diferenciación y diversificación de este nivel.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Reformas educativas en Europa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6">
      <a:dk1>
        <a:srgbClr val="7F7F7F"/>
      </a:dk1>
      <a:lt1>
        <a:sysClr val="window" lastClr="FFFFFF"/>
      </a:lt1>
      <a:dk2>
        <a:srgbClr val="775F55"/>
      </a:dk2>
      <a:lt2>
        <a:srgbClr val="EBDDC3"/>
      </a:lt2>
      <a:accent1>
        <a:srgbClr val="7BA79D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1538</TotalTime>
  <Words>1402</Words>
  <Application>Microsoft Office PowerPoint</Application>
  <PresentationFormat>Presentación en pantalla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Concurrencia</vt:lpstr>
      <vt:lpstr>Las reformas educativas de 1960</vt:lpstr>
      <vt:lpstr>Cambios en la matríz socio-política</vt:lpstr>
      <vt:lpstr>Diapositiva 3</vt:lpstr>
      <vt:lpstr>Diapositiva 4</vt:lpstr>
      <vt:lpstr>Matriz socio-educativa fundacional</vt:lpstr>
      <vt:lpstr>Tendencia de las reformas en Europa y América Latina</vt:lpstr>
      <vt:lpstr>Clima de ideas </vt:lpstr>
      <vt:lpstr>Políticas educativas</vt:lpstr>
      <vt:lpstr>Reformas educativas en Europa</vt:lpstr>
      <vt:lpstr>Reformas educativas en América Latina</vt:lpstr>
      <vt:lpstr>Expansión educativa en América Latina</vt:lpstr>
      <vt:lpstr>Porcentaje de población entre 14 y 17 años con educación primaria completa según años</vt:lpstr>
      <vt:lpstr>Alcances y limitaciones</vt:lpstr>
      <vt:lpstr>Zoom en las reformas educativas de Argentina</vt:lpstr>
      <vt:lpstr>Escenario político-educativo en la Argentina</vt:lpstr>
      <vt:lpstr>Transformaciones en la universidad</vt:lpstr>
      <vt:lpstr>Reformas resistidas e inconclusas</vt:lpstr>
      <vt:lpstr>Bibliografía utilizada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Desarrollismo y educación</dc:title>
  <dc:creator>juampiylau</dc:creator>
  <cp:lastModifiedBy>Win7</cp:lastModifiedBy>
  <cp:revision>54</cp:revision>
  <dcterms:created xsi:type="dcterms:W3CDTF">2014-05-27T11:21:54Z</dcterms:created>
  <dcterms:modified xsi:type="dcterms:W3CDTF">2020-03-31T01:33:10Z</dcterms:modified>
</cp:coreProperties>
</file>