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embeddedFontLst>
    <p:embeddedFont>
      <p:font typeface="Arial Black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hrsD/KkZonFClaUIH/buaztRR5k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font" Target="fonts/ArialBlack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9" name="Google Shape;9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6" name="Google Shape;10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dc0cc75e41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2" name="Google Shape;112;g1dc0cc75e41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dc0cc75e41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8" name="Google Shape;118;g1dc0cc75e41_1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dc0cc75e41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4" name="Google Shape;124;g1dc0cc75e41_1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0" name="Google Shape;13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dceb687cab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dceb687ca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showMasterSp="0" type="objTx">
  <p:cSld name="OBJECT_WITH_CAPTION_TEX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4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4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4"/>
          <p:cNvSpPr txBox="1"/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4"/>
          <p:cNvSpPr txBox="1"/>
          <p:nvPr>
            <p:ph idx="1" type="body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2" type="body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20" name="Google Shape;20;p14"/>
          <p:cNvSpPr txBox="1"/>
          <p:nvPr>
            <p:ph idx="10" type="dt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1" type="ftr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3"/>
          <p:cNvSpPr txBox="1"/>
          <p:nvPr>
            <p:ph idx="1" type="body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6" name="Google Shape;86;p23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3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3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showMasterSp="0" type="vertTitleAndTx">
  <p:cSld name="VERTICAL_TITLE_AND_VERTICAL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4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4"/>
          <p:cNvSpPr txBox="1"/>
          <p:nvPr>
            <p:ph type="title"/>
          </p:nvPr>
        </p:nvSpPr>
        <p:spPr>
          <a:xfrm rot="5400000">
            <a:off x="7160640" y="1979039"/>
            <a:ext cx="5757421" cy="2628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4"/>
          <p:cNvSpPr txBox="1"/>
          <p:nvPr>
            <p:ph idx="1" type="body"/>
          </p:nvPr>
        </p:nvSpPr>
        <p:spPr>
          <a:xfrm rot="5400000">
            <a:off x="1826639" y="-573661"/>
            <a:ext cx="5757422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4" name="Google Shape;94;p24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4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4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5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showMasterSp="0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6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6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6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7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7"/>
          <p:cNvSpPr txBox="1"/>
          <p:nvPr>
            <p:ph idx="1" type="body"/>
          </p:nvPr>
        </p:nvSpPr>
        <p:spPr>
          <a:xfrm>
            <a:off x="1097279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37" name="Google Shape;37;p17"/>
          <p:cNvSpPr txBox="1"/>
          <p:nvPr>
            <p:ph idx="2" type="body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7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8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8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8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8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showMasterSp="0" type="title">
  <p:cSld name="TITLE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9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9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9"/>
          <p:cNvSpPr txBox="1"/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9"/>
          <p:cNvSpPr txBox="1"/>
          <p:nvPr>
            <p:ph idx="1" type="subTitle"/>
          </p:nvPr>
        </p:nvSpPr>
        <p:spPr>
          <a:xfrm>
            <a:off x="1100051" y="4455620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52" name="Google Shape;52;p19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9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cxnSp>
        <p:nvCxnSpPr>
          <p:cNvPr id="55" name="Google Shape;55;p19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showMasterSp="0" type="secHead">
  <p:cSld name="SECTION_HEADER">
    <p:bg>
      <p:bgPr>
        <a:solidFill>
          <a:schemeClr val="lt1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0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20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20"/>
          <p:cNvSpPr txBox="1"/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b="0" sz="8000">
                <a:solidFill>
                  <a:srgbClr val="26262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" type="body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1" name="Google Shape;61;p20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0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cxnSp>
        <p:nvCxnSpPr>
          <p:cNvPr id="64" name="Google Shape;64;p20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1" type="body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8" name="Google Shape;68;p21"/>
          <p:cNvSpPr txBox="1"/>
          <p:nvPr>
            <p:ph idx="2" type="body"/>
          </p:nvPr>
        </p:nvSpPr>
        <p:spPr>
          <a:xfrm>
            <a:off x="109728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69" name="Google Shape;69;p21"/>
          <p:cNvSpPr txBox="1"/>
          <p:nvPr>
            <p:ph idx="3" type="body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0" name="Google Shape;70;p21"/>
          <p:cNvSpPr txBox="1"/>
          <p:nvPr>
            <p:ph idx="4" type="body"/>
          </p:nvPr>
        </p:nvSpPr>
        <p:spPr>
          <a:xfrm>
            <a:off x="621792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1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showMasterSp="0" type="picTx">
  <p:cSld name="PICTURE_WITH_CAPTIO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22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22"/>
          <p:cNvSpPr txBox="1"/>
          <p:nvPr>
            <p:ph type="title"/>
          </p:nvPr>
        </p:nvSpPr>
        <p:spPr>
          <a:xfrm>
            <a:off x="1097280" y="5074920"/>
            <a:ext cx="10113264" cy="8229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/>
          <p:nvPr>
            <p:ph idx="2" type="pic"/>
          </p:nvPr>
        </p:nvSpPr>
        <p:spPr>
          <a:xfrm>
            <a:off x="15" y="0"/>
            <a:ext cx="12191985" cy="4915076"/>
          </a:xfrm>
          <a:prstGeom prst="rect">
            <a:avLst/>
          </a:prstGeom>
          <a:noFill/>
          <a:ln>
            <a:noFill/>
          </a:ln>
        </p:spPr>
      </p:sp>
      <p:sp>
        <p:nvSpPr>
          <p:cNvPr id="79" name="Google Shape;79;p22"/>
          <p:cNvSpPr txBox="1"/>
          <p:nvPr>
            <p:ph idx="1" type="body"/>
          </p:nvPr>
        </p:nvSpPr>
        <p:spPr>
          <a:xfrm>
            <a:off x="1097280" y="5907023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0" name="Google Shape;80;p22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2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2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13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p1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3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3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3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3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cxnSp>
        <p:nvCxnSpPr>
          <p:cNvPr id="13" name="Google Shape;13;p13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/>
          <p:nvPr>
            <p:ph type="title"/>
          </p:nvPr>
        </p:nvSpPr>
        <p:spPr>
          <a:xfrm>
            <a:off x="132450" y="731525"/>
            <a:ext cx="3849900" cy="1257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16095"/>
              <a:buFont typeface="Calibri"/>
              <a:buNone/>
            </a:pPr>
            <a:br>
              <a:rPr b="1" lang="es-ES" sz="3443">
                <a:latin typeface="Arial"/>
                <a:ea typeface="Arial"/>
                <a:cs typeface="Arial"/>
                <a:sym typeface="Arial"/>
              </a:rPr>
            </a:br>
            <a:endParaRPr b="1" sz="3443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16095"/>
              <a:buFont typeface="Calibri"/>
              <a:buNone/>
            </a:pPr>
            <a:r>
              <a:t/>
            </a:r>
            <a:endParaRPr b="1" sz="3443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16095"/>
              <a:buFont typeface="Calibri"/>
              <a:buNone/>
            </a:pPr>
            <a:r>
              <a:rPr b="1" lang="es-ES" sz="3443">
                <a:latin typeface="Arial"/>
                <a:ea typeface="Arial"/>
                <a:cs typeface="Arial"/>
                <a:sym typeface="Arial"/>
              </a:rPr>
              <a:t>HEAL - Cursada de verano</a:t>
            </a:r>
            <a:endParaRPr b="1" sz="3443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16095"/>
              <a:buFont typeface="Calibri"/>
              <a:buNone/>
            </a:pPr>
            <a:r>
              <a:t/>
            </a:r>
            <a:endParaRPr b="1" sz="3443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16095"/>
              <a:buFont typeface="Calibri"/>
              <a:buNone/>
            </a:pPr>
            <a:r>
              <a:rPr b="1" lang="es-ES" sz="3443">
                <a:latin typeface="Arial"/>
                <a:ea typeface="Arial"/>
                <a:cs typeface="Arial"/>
                <a:sym typeface="Arial"/>
              </a:rPr>
              <a:t>Clase 2</a:t>
            </a:r>
            <a:endParaRPr/>
          </a:p>
        </p:txBody>
      </p:sp>
      <p:sp>
        <p:nvSpPr>
          <p:cNvPr id="102" name="Google Shape;102;p1"/>
          <p:cNvSpPr txBox="1"/>
          <p:nvPr>
            <p:ph idx="1" type="body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77500" lnSpcReduction="20000"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60000"/>
              <a:buNone/>
            </a:pPr>
            <a:r>
              <a:t/>
            </a:r>
            <a:endParaRPr b="1" sz="175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40232"/>
              <a:buNone/>
            </a:pPr>
            <a:r>
              <a:t/>
            </a:r>
            <a:endParaRPr b="1" sz="1996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40232"/>
              <a:buNone/>
            </a:pPr>
            <a:r>
              <a:rPr b="1" lang="es-ES" sz="1996">
                <a:latin typeface="Arial"/>
                <a:ea typeface="Arial"/>
                <a:cs typeface="Arial"/>
                <a:sym typeface="Arial"/>
              </a:rPr>
              <a:t>Ubicación del texto en el programa de la materia 2020:</a:t>
            </a:r>
            <a:endParaRPr b="1" sz="1996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40232"/>
              <a:buNone/>
            </a:pPr>
            <a:r>
              <a:t/>
            </a:r>
            <a:endParaRPr b="1" sz="1996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40232"/>
              <a:buNone/>
            </a:pPr>
            <a:r>
              <a:rPr b="1" lang="es-ES" sz="1996">
                <a:latin typeface="Arial"/>
                <a:ea typeface="Arial"/>
                <a:cs typeface="Arial"/>
                <a:sym typeface="Arial"/>
              </a:rPr>
              <a:t>Tema 1: Construcción de los sistemas educativos nacionales en América Latina.</a:t>
            </a:r>
            <a:endParaRPr b="1" sz="1996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40232"/>
              <a:buNone/>
            </a:pPr>
            <a:r>
              <a:t/>
            </a:r>
            <a:endParaRPr b="1" sz="1996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40232"/>
              <a:buNone/>
            </a:pPr>
            <a:r>
              <a:rPr b="1" lang="es-ES" sz="1996">
                <a:latin typeface="Arial"/>
                <a:ea typeface="Arial"/>
                <a:cs typeface="Arial"/>
                <a:sym typeface="Arial"/>
              </a:rPr>
              <a:t>Unidad 2. El triunfo de la escuela moderna en América Latina en la etapa tardocolonial.</a:t>
            </a:r>
            <a:endParaRPr b="1" sz="1996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40232"/>
              <a:buNone/>
            </a:pPr>
            <a:r>
              <a:t/>
            </a:r>
            <a:endParaRPr b="1" sz="1996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40232"/>
              <a:buNone/>
            </a:pPr>
            <a:r>
              <a:rPr b="1" lang="es-ES" sz="1996">
                <a:latin typeface="Arial"/>
                <a:ea typeface="Arial"/>
                <a:cs typeface="Arial"/>
                <a:sym typeface="Arial"/>
              </a:rPr>
              <a:t>¿Quién es Alberto Martínez Boom? Historiador colombiano, del campo de la historia de la </a:t>
            </a:r>
            <a:r>
              <a:rPr b="1" lang="es-ES" sz="1996">
                <a:latin typeface="Arial"/>
                <a:ea typeface="Arial"/>
                <a:cs typeface="Arial"/>
                <a:sym typeface="Arial"/>
              </a:rPr>
              <a:t>educación que tiene como uno de sus principales intereses de investigación</a:t>
            </a:r>
            <a:r>
              <a:rPr b="1" lang="es-ES" sz="1996">
                <a:latin typeface="Arial"/>
                <a:ea typeface="Arial"/>
                <a:cs typeface="Arial"/>
                <a:sym typeface="Arial"/>
              </a:rPr>
              <a:t> el origen de la escuela moderna en América Latina.</a:t>
            </a:r>
            <a:endParaRPr b="1" sz="1996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9803"/>
              <a:buNone/>
            </a:pPr>
            <a:r>
              <a:t/>
            </a:r>
            <a:endParaRPr b="1" sz="255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b="1" sz="2800"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3" name="Google Shape;103;p1"/>
          <p:cNvSpPr txBox="1"/>
          <p:nvPr>
            <p:ph idx="2" type="body"/>
          </p:nvPr>
        </p:nvSpPr>
        <p:spPr>
          <a:xfrm>
            <a:off x="132450" y="2545450"/>
            <a:ext cx="3654300" cy="34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s-ES" sz="2300">
                <a:latin typeface="Arial"/>
                <a:ea typeface="Arial"/>
                <a:cs typeface="Arial"/>
                <a:sym typeface="Arial"/>
              </a:rPr>
              <a:t>Verdades y mentiras sobre la escuela, Bogotá, IDEP. 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s-ES" sz="2300">
                <a:latin typeface="Arial"/>
                <a:ea typeface="Arial"/>
                <a:cs typeface="Arial"/>
                <a:sym typeface="Arial"/>
              </a:rPr>
              <a:t>Capítulo 5:</a:t>
            </a:r>
            <a:br>
              <a:rPr lang="es-ES" sz="2300">
                <a:latin typeface="Arial"/>
                <a:ea typeface="Arial"/>
                <a:cs typeface="Arial"/>
                <a:sym typeface="Arial"/>
              </a:rPr>
            </a:br>
            <a:r>
              <a:rPr lang="es-ES" sz="2300">
                <a:latin typeface="Arial"/>
                <a:ea typeface="Arial"/>
                <a:cs typeface="Arial"/>
                <a:sym typeface="Arial"/>
              </a:rPr>
              <a:t>¡Ya no estás en la casa! Las tecnologías de la escolarización.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s-ES" sz="2300">
                <a:latin typeface="Arial"/>
                <a:ea typeface="Arial"/>
                <a:cs typeface="Arial"/>
                <a:sym typeface="Arial"/>
              </a:rPr>
              <a:t>Alberto Martínez Boom</a:t>
            </a:r>
            <a:endParaRPr sz="23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wipe dir="l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"/>
          <p:cNvSpPr txBox="1"/>
          <p:nvPr>
            <p:ph type="title"/>
          </p:nvPr>
        </p:nvSpPr>
        <p:spPr>
          <a:xfrm>
            <a:off x="1097275" y="286600"/>
            <a:ext cx="10058400" cy="1101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88888"/>
              <a:buFont typeface="Arial"/>
              <a:buNone/>
            </a:pPr>
            <a:r>
              <a:rPr b="1" lang="es-ES" sz="3150">
                <a:latin typeface="Arial"/>
                <a:ea typeface="Arial"/>
                <a:cs typeface="Arial"/>
                <a:sym typeface="Arial"/>
              </a:rPr>
              <a:t>El triunfo de la escuela moderna en América Latina en la etapa </a:t>
            </a:r>
            <a:r>
              <a:rPr b="1" lang="es-ES" sz="3150">
                <a:latin typeface="Arial"/>
                <a:ea typeface="Arial"/>
                <a:cs typeface="Arial"/>
                <a:sym typeface="Arial"/>
              </a:rPr>
              <a:t>tardo colonial</a:t>
            </a:r>
            <a:r>
              <a:rPr b="1" lang="es-ES" sz="3150">
                <a:latin typeface="Arial"/>
                <a:ea typeface="Arial"/>
                <a:cs typeface="Arial"/>
                <a:sym typeface="Arial"/>
              </a:rPr>
              <a:t> (aprox. 1770-1810)</a:t>
            </a:r>
            <a:endParaRPr sz="235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"/>
          <p:cNvSpPr/>
          <p:nvPr/>
        </p:nvSpPr>
        <p:spPr>
          <a:xfrm>
            <a:off x="1319250" y="1759700"/>
            <a:ext cx="10058400" cy="42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9250" lvl="0" marL="457200" marR="0" rtl="0"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b="1" lang="es-ES" sz="1900">
                <a:solidFill>
                  <a:schemeClr val="dk1"/>
                </a:solidFill>
              </a:rPr>
              <a:t>¿Qué es la etapa tardocolonial?</a:t>
            </a:r>
            <a:r>
              <a:rPr lang="es-ES" sz="1900">
                <a:solidFill>
                  <a:schemeClr val="dk1"/>
                </a:solidFill>
              </a:rPr>
              <a:t> Es el momento de tránsito que se extiende desde la crisis final </a:t>
            </a:r>
            <a:r>
              <a:rPr lang="es-ES" sz="1900">
                <a:solidFill>
                  <a:schemeClr val="dk1"/>
                </a:solidFill>
              </a:rPr>
              <a:t>del régimen</a:t>
            </a:r>
            <a:r>
              <a:rPr lang="es-ES" sz="1900">
                <a:solidFill>
                  <a:schemeClr val="dk1"/>
                </a:solidFill>
              </a:rPr>
              <a:t> colonial hasta la organización de los primeros gobiernos independientes.</a:t>
            </a:r>
            <a:endParaRPr b="0" i="0" sz="1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9250" lvl="0" marL="45720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b="1" lang="es-ES" sz="1900">
                <a:solidFill>
                  <a:schemeClr val="dk1"/>
                </a:solidFill>
              </a:rPr>
              <a:t>¿Qué quiere decir triunfo?</a:t>
            </a:r>
            <a:r>
              <a:rPr lang="es-ES" sz="1900">
                <a:solidFill>
                  <a:schemeClr val="dk1"/>
                </a:solidFill>
              </a:rPr>
              <a:t>  En esta etapa hay muchas experiencias en torno a la educación (parroquias, talleres, gremios de artesanos), pero triunfa la escuela - con muchas de las </a:t>
            </a:r>
            <a:r>
              <a:rPr lang="es-ES" sz="1900">
                <a:solidFill>
                  <a:schemeClr val="dk1"/>
                </a:solidFill>
              </a:rPr>
              <a:t>características</a:t>
            </a:r>
            <a:r>
              <a:rPr lang="es-ES" sz="1900">
                <a:solidFill>
                  <a:schemeClr val="dk1"/>
                </a:solidFill>
              </a:rPr>
              <a:t> que aún hoy le conocemos- como forma de pensar, organizar y llevar adelante la educación. </a:t>
            </a:r>
            <a:endParaRPr sz="1900">
              <a:solidFill>
                <a:schemeClr val="dk1"/>
              </a:solidFill>
            </a:endParaRPr>
          </a:p>
          <a:p>
            <a:pPr indent="-349250" lvl="0" marL="45720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b="1" lang="es-ES" sz="1900">
                <a:solidFill>
                  <a:schemeClr val="dk1"/>
                </a:solidFill>
              </a:rPr>
              <a:t>¿Por qué decimos moderna y no simplemente escuela?</a:t>
            </a:r>
            <a:r>
              <a:rPr lang="es-ES" sz="1900">
                <a:solidFill>
                  <a:schemeClr val="dk1"/>
                </a:solidFill>
              </a:rPr>
              <a:t> Para distinguirla de las anteriores acepciones de la palabra escuela, ya que era una palabra que circulaba en el mundo colonial. </a:t>
            </a:r>
            <a:r>
              <a:rPr b="1" lang="es-ES" sz="1900">
                <a:solidFill>
                  <a:schemeClr val="dk1"/>
                </a:solidFill>
              </a:rPr>
              <a:t>Es en este momento donde empieza a configurar su perfil moderno, con muchos de los aspectos y caracteristícas </a:t>
            </a:r>
            <a:r>
              <a:rPr b="1" lang="es-ES" sz="1900">
                <a:solidFill>
                  <a:schemeClr val="dk1"/>
                </a:solidFill>
              </a:rPr>
              <a:t>centrales</a:t>
            </a:r>
            <a:r>
              <a:rPr b="1" lang="es-ES" sz="1900">
                <a:solidFill>
                  <a:schemeClr val="dk1"/>
                </a:solidFill>
              </a:rPr>
              <a:t> que hoy le reconocemos.</a:t>
            </a:r>
            <a:endParaRPr b="1" sz="1900">
              <a:solidFill>
                <a:schemeClr val="dk1"/>
              </a:solidFill>
            </a:endParaRPr>
          </a:p>
          <a:p>
            <a:pPr indent="0" lvl="0" marL="457200" marR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wipe dir="l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dc0cc75e41_1_0"/>
          <p:cNvSpPr txBox="1"/>
          <p:nvPr>
            <p:ph type="title"/>
          </p:nvPr>
        </p:nvSpPr>
        <p:spPr>
          <a:xfrm>
            <a:off x="1097280" y="286604"/>
            <a:ext cx="10058400" cy="97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520"/>
              <a:buFont typeface="Arial"/>
              <a:buNone/>
            </a:pPr>
            <a:r>
              <a:rPr b="1" lang="es-ES" sz="2535">
                <a:latin typeface="Arial"/>
                <a:ea typeface="Arial"/>
                <a:cs typeface="Arial"/>
                <a:sym typeface="Arial"/>
              </a:rPr>
              <a:t>¿Cómo explica el autor el surgimiento de la escuela moderna en América Latina?</a:t>
            </a:r>
            <a:endParaRPr sz="1815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g1dc0cc75e41_1_0"/>
          <p:cNvSpPr/>
          <p:nvPr/>
        </p:nvSpPr>
        <p:spPr>
          <a:xfrm>
            <a:off x="1364425" y="1846050"/>
            <a:ext cx="10058400" cy="44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9250" lvl="0" marL="457200" marR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Char char="-"/>
            </a:pPr>
            <a:r>
              <a:rPr lang="es-ES" sz="1900">
                <a:solidFill>
                  <a:schemeClr val="dk1"/>
                </a:solidFill>
              </a:rPr>
              <a:t>Trabajo del autor con los archivos de las autoridades coloniales de las actuales regiones de Colombia/Venezuela.</a:t>
            </a:r>
            <a:endParaRPr sz="1900">
              <a:solidFill>
                <a:schemeClr val="dk1"/>
              </a:solidFill>
            </a:endParaRPr>
          </a:p>
          <a:p>
            <a:pPr indent="-3492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-"/>
            </a:pPr>
            <a:r>
              <a:rPr i="1" lang="es-ES" sz="1900">
                <a:solidFill>
                  <a:schemeClr val="dk1"/>
                </a:solidFill>
              </a:rPr>
              <a:t>Encontrar documentos, no hipótesis.</a:t>
            </a:r>
            <a:endParaRPr i="1" sz="1900">
              <a:solidFill>
                <a:schemeClr val="dk1"/>
              </a:solidFill>
            </a:endParaRPr>
          </a:p>
          <a:p>
            <a:pPr indent="-3492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-"/>
            </a:pPr>
            <a:r>
              <a:rPr lang="es-ES" sz="1900">
                <a:solidFill>
                  <a:schemeClr val="dk1"/>
                </a:solidFill>
              </a:rPr>
              <a:t>¿Qué encuentra el autor? Una serie de documentos llamados </a:t>
            </a:r>
            <a:r>
              <a:rPr b="1" lang="es-ES" sz="1900">
                <a:solidFill>
                  <a:schemeClr val="dk1"/>
                </a:solidFill>
              </a:rPr>
              <a:t>“Planes de escuela”</a:t>
            </a:r>
            <a:r>
              <a:rPr lang="es-ES" sz="1900">
                <a:solidFill>
                  <a:schemeClr val="dk1"/>
                </a:solidFill>
              </a:rPr>
              <a:t>.</a:t>
            </a:r>
            <a:endParaRPr sz="1900">
              <a:solidFill>
                <a:schemeClr val="dk1"/>
              </a:solidFill>
            </a:endParaRPr>
          </a:p>
          <a:p>
            <a:pPr indent="-3492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-"/>
            </a:pPr>
            <a:r>
              <a:rPr lang="es-ES" sz="1900">
                <a:solidFill>
                  <a:schemeClr val="dk1"/>
                </a:solidFill>
              </a:rPr>
              <a:t>¿Qué lectura hace el autor de esos documentos? Se trata </a:t>
            </a:r>
            <a:r>
              <a:rPr lang="es-ES" sz="1900">
                <a:solidFill>
                  <a:schemeClr val="dk1"/>
                </a:solidFill>
              </a:rPr>
              <a:t>de un tipo</a:t>
            </a:r>
            <a:r>
              <a:rPr lang="es-ES" sz="1900">
                <a:solidFill>
                  <a:schemeClr val="dk1"/>
                </a:solidFill>
              </a:rPr>
              <a:t> de documento nuevo - propio de la etapa tardocolonial - presentado por particulares ante las autoridades </a:t>
            </a:r>
            <a:r>
              <a:rPr lang="es-ES" sz="1900">
                <a:solidFill>
                  <a:schemeClr val="dk1"/>
                </a:solidFill>
              </a:rPr>
              <a:t>coloniales </a:t>
            </a:r>
            <a:r>
              <a:rPr lang="es-ES" sz="1900">
                <a:solidFill>
                  <a:schemeClr val="dk1"/>
                </a:solidFill>
              </a:rPr>
              <a:t>para la apertura de escuelas.</a:t>
            </a:r>
            <a:endParaRPr sz="1900">
              <a:solidFill>
                <a:schemeClr val="dk1"/>
              </a:solidFill>
            </a:endParaRPr>
          </a:p>
          <a:p>
            <a:pPr indent="-3492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-"/>
            </a:pPr>
            <a:r>
              <a:rPr lang="es-ES" sz="1900">
                <a:solidFill>
                  <a:schemeClr val="dk1"/>
                </a:solidFill>
              </a:rPr>
              <a:t>La aprobación de este trámite quedaba sujeto al cumplimiento de algunas condiciones (nosotros las leeremos como regulaciones).</a:t>
            </a:r>
            <a:endParaRPr sz="1900">
              <a:solidFill>
                <a:schemeClr val="dk1"/>
              </a:solidFill>
            </a:endParaRPr>
          </a:p>
          <a:p>
            <a:pPr indent="-3492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-"/>
            </a:pPr>
            <a:r>
              <a:rPr lang="es-ES" sz="1900">
                <a:solidFill>
                  <a:schemeClr val="dk1"/>
                </a:solidFill>
              </a:rPr>
              <a:t>El diálogo entre esas regulaciones configura el perfil moderno de la escuela.</a:t>
            </a:r>
            <a:endParaRPr sz="19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dc0cc75e41_1_20"/>
          <p:cNvSpPr txBox="1"/>
          <p:nvPr>
            <p:ph type="title"/>
          </p:nvPr>
        </p:nvSpPr>
        <p:spPr>
          <a:xfrm>
            <a:off x="433050" y="1047225"/>
            <a:ext cx="2508600" cy="5658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05714"/>
              <a:buFont typeface="Arial"/>
              <a:buNone/>
            </a:pPr>
            <a:r>
              <a:t/>
            </a:r>
            <a:endParaRPr b="1" sz="175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05714"/>
              <a:buFont typeface="Arial"/>
              <a:buNone/>
            </a:pPr>
            <a:r>
              <a:t/>
            </a:r>
            <a:endParaRPr b="1" sz="175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72800"/>
              <a:buFont typeface="Arial"/>
              <a:buNone/>
            </a:pPr>
            <a:r>
              <a:rPr b="1" lang="es-ES" sz="2083">
                <a:latin typeface="Arial"/>
                <a:ea typeface="Arial"/>
                <a:cs typeface="Arial"/>
                <a:sym typeface="Arial"/>
              </a:rPr>
              <a:t>¿Cómo puede explicarse el surgimiento de este nuevo tipo de trámite? ¿Por qué aparece? ¿Qué ocurrió en la sociedad colonial?</a:t>
            </a:r>
            <a:endParaRPr b="1" sz="2433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12500"/>
              <a:buFont typeface="Arial"/>
              <a:buNone/>
            </a:pPr>
            <a:r>
              <a:t/>
            </a:r>
            <a:endParaRPr b="1" sz="3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12500"/>
              <a:buFont typeface="Arial"/>
              <a:buNone/>
            </a:pPr>
            <a:r>
              <a:t/>
            </a:r>
            <a:endParaRPr b="1" sz="3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None/>
            </a:pPr>
            <a:r>
              <a:t/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g1dc0cc75e41_1_20"/>
          <p:cNvSpPr txBox="1"/>
          <p:nvPr>
            <p:ph idx="1" type="body"/>
          </p:nvPr>
        </p:nvSpPr>
        <p:spPr>
          <a:xfrm>
            <a:off x="4800600" y="403123"/>
            <a:ext cx="7027500" cy="63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387350" lvl="0" marL="457200" rtl="0" algn="just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500"/>
              <a:buChar char="●"/>
            </a:pPr>
            <a:r>
              <a:rPr lang="es-ES" sz="2500"/>
              <a:t>E</a:t>
            </a:r>
            <a:r>
              <a:rPr lang="es-ES" sz="2500"/>
              <a:t>n 1767 se </a:t>
            </a:r>
            <a:r>
              <a:rPr lang="es-ES" sz="2500"/>
              <a:t>produjo</a:t>
            </a:r>
            <a:r>
              <a:rPr lang="es-ES" sz="2500"/>
              <a:t> la expulsión de los jesuitas de las colonias españolas.</a:t>
            </a:r>
            <a:endParaRPr sz="2500"/>
          </a:p>
          <a:p>
            <a:pPr indent="0" lvl="0" marL="457200" rtl="0" algn="just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-387350" lvl="0" marL="457200" rtl="0" algn="just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500"/>
              <a:buChar char="●"/>
            </a:pPr>
            <a:r>
              <a:rPr lang="es-ES" sz="2500"/>
              <a:t>¿Por qué esto es importante? Porque esta orden </a:t>
            </a:r>
            <a:r>
              <a:rPr lang="es-ES" sz="2500"/>
              <a:t>tenía</a:t>
            </a:r>
            <a:r>
              <a:rPr lang="es-ES" sz="2500"/>
              <a:t> mucho desarrollo y presencia en materia educativa, sobre todo escuelas de primeras letras, enseñanza de la lectura y la escritura.</a:t>
            </a:r>
            <a:endParaRPr sz="2500"/>
          </a:p>
          <a:p>
            <a:pPr indent="0" lvl="0" marL="457200" rtl="0" algn="just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-387350" lvl="0" marL="457200" rtl="0" algn="just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500"/>
              <a:buChar char="●"/>
            </a:pPr>
            <a:r>
              <a:rPr lang="es-ES" sz="2500"/>
              <a:t>La expulsión deja una vacancia, la vacancia se convierte en problema: </a:t>
            </a:r>
            <a:r>
              <a:rPr i="1" lang="es-ES" sz="2500"/>
              <a:t>¿Qué hacer con este vacío? ¿Qué hacer con los niños y niñas que recorren las calles sin reglas ni normas? ¿Cómo evitar el descontrol? ¿Cómo evitar que sean un factor de desorden para la sociedad?</a:t>
            </a:r>
            <a:endParaRPr i="1" sz="2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dc0cc75e41_1_15"/>
          <p:cNvSpPr txBox="1"/>
          <p:nvPr>
            <p:ph type="title"/>
          </p:nvPr>
        </p:nvSpPr>
        <p:spPr>
          <a:xfrm>
            <a:off x="1097275" y="286599"/>
            <a:ext cx="10058400" cy="122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None/>
            </a:pPr>
            <a:r>
              <a:rPr b="1" lang="es-ES" sz="3150">
                <a:latin typeface="Arial"/>
                <a:ea typeface="Arial"/>
                <a:cs typeface="Arial"/>
                <a:sym typeface="Arial"/>
              </a:rPr>
              <a:t>Escuela moderna en América Latina</a:t>
            </a:r>
            <a:br>
              <a:rPr b="1" lang="es-ES" sz="3150">
                <a:latin typeface="Arial"/>
                <a:ea typeface="Arial"/>
                <a:cs typeface="Arial"/>
                <a:sym typeface="Arial"/>
              </a:rPr>
            </a:br>
            <a:r>
              <a:rPr b="1" lang="es-ES" sz="2305">
                <a:latin typeface="Arial"/>
                <a:ea typeface="Arial"/>
                <a:cs typeface="Arial"/>
                <a:sym typeface="Arial"/>
              </a:rPr>
              <a:t>A modo de repaso, </a:t>
            </a:r>
            <a:r>
              <a:rPr b="1" lang="es-ES" sz="2305">
                <a:latin typeface="Arial"/>
                <a:ea typeface="Arial"/>
                <a:cs typeface="Arial"/>
                <a:sym typeface="Arial"/>
              </a:rPr>
              <a:t>habíamos</a:t>
            </a:r>
            <a:r>
              <a:rPr b="1" lang="es-ES" sz="2305">
                <a:latin typeface="Arial"/>
                <a:ea typeface="Arial"/>
                <a:cs typeface="Arial"/>
                <a:sym typeface="Arial"/>
              </a:rPr>
              <a:t> dicho que:</a:t>
            </a:r>
            <a:endParaRPr sz="1505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g1dc0cc75e41_1_15"/>
          <p:cNvSpPr/>
          <p:nvPr/>
        </p:nvSpPr>
        <p:spPr>
          <a:xfrm>
            <a:off x="1340300" y="2153025"/>
            <a:ext cx="10058400" cy="42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lang="es-ES" sz="2000">
                <a:solidFill>
                  <a:schemeClr val="dk1"/>
                </a:solidFill>
              </a:rPr>
              <a:t>Luego de la expulsión de los jesuitas en 1767 queda vacante en gran parte quien lleve adelante la función educativa - sobre todo de la enseñanza de las primeras letras - y surge, entonces, el problema de las niñas y niños sueltos en la ciudad.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s-ES" sz="2000">
                <a:solidFill>
                  <a:schemeClr val="dk1"/>
                </a:solidFill>
              </a:rPr>
              <a:t>Empiezan a presentarse ante las autoridades coloniales los </a:t>
            </a:r>
            <a:r>
              <a:rPr b="1" lang="es-ES" sz="2000">
                <a:solidFill>
                  <a:schemeClr val="dk1"/>
                </a:solidFill>
              </a:rPr>
              <a:t>“Planes de escuela”</a:t>
            </a:r>
            <a:r>
              <a:rPr lang="es-ES" sz="2000">
                <a:solidFill>
                  <a:schemeClr val="dk1"/>
                </a:solidFill>
              </a:rPr>
              <a:t> (Documento que </a:t>
            </a:r>
            <a:r>
              <a:rPr lang="es-ES" sz="2000">
                <a:solidFill>
                  <a:schemeClr val="dk1"/>
                </a:solidFill>
              </a:rPr>
              <a:t>Martínez</a:t>
            </a:r>
            <a:r>
              <a:rPr lang="es-ES" sz="2000">
                <a:solidFill>
                  <a:schemeClr val="dk1"/>
                </a:solidFill>
              </a:rPr>
              <a:t> Boom encontrará en los archivos coloniales y utilizará para construir su hipótesis).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s-ES" sz="2000">
                <a:solidFill>
                  <a:schemeClr val="dk1"/>
                </a:solidFill>
              </a:rPr>
              <a:t>La aprobación de esos </a:t>
            </a:r>
            <a:r>
              <a:rPr lang="es-ES" sz="2000">
                <a:solidFill>
                  <a:schemeClr val="dk1"/>
                </a:solidFill>
              </a:rPr>
              <a:t>planes de escuela</a:t>
            </a:r>
            <a:r>
              <a:rPr lang="es-ES" sz="2000">
                <a:solidFill>
                  <a:schemeClr val="dk1"/>
                </a:solidFill>
              </a:rPr>
              <a:t> estaban sujetos al cumplimiento de una serie de condiciones de diverso tipo.</a:t>
            </a:r>
            <a:endParaRPr sz="2000">
              <a:solidFill>
                <a:schemeClr val="dk1"/>
              </a:solidFill>
            </a:endParaRPr>
          </a:p>
          <a:p>
            <a:pPr indent="0" lvl="0" marL="457200" marR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 txBox="1"/>
          <p:nvPr>
            <p:ph type="title"/>
          </p:nvPr>
        </p:nvSpPr>
        <p:spPr>
          <a:xfrm>
            <a:off x="457200" y="31057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t/>
            </a:r>
            <a:endParaRPr b="1" sz="3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5"/>
          <p:cNvSpPr txBox="1"/>
          <p:nvPr>
            <p:ph idx="1" type="body"/>
          </p:nvPr>
        </p:nvSpPr>
        <p:spPr>
          <a:xfrm>
            <a:off x="4448050" y="403125"/>
            <a:ext cx="7630800" cy="63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lnSpcReduction="20000"/>
          </a:bodyPr>
          <a:lstStyle/>
          <a:p>
            <a:pPr indent="0" lvl="0" marL="45720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160">
              <a:latin typeface="Arial"/>
              <a:ea typeface="Arial"/>
              <a:cs typeface="Arial"/>
              <a:sym typeface="Arial"/>
            </a:endParaRPr>
          </a:p>
          <a:p>
            <a:pPr indent="-365760" lvl="0" marL="45720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160"/>
              <a:buFont typeface="Arial"/>
              <a:buChar char="●"/>
            </a:pPr>
            <a:r>
              <a:rPr b="1" lang="es-ES" sz="2160">
                <a:latin typeface="Arial"/>
                <a:ea typeface="Arial"/>
                <a:cs typeface="Arial"/>
                <a:sym typeface="Arial"/>
              </a:rPr>
              <a:t>Regulaciones de espacio</a:t>
            </a:r>
            <a:endParaRPr b="1" sz="2160">
              <a:latin typeface="Arial"/>
              <a:ea typeface="Arial"/>
              <a:cs typeface="Arial"/>
              <a:sym typeface="Arial"/>
            </a:endParaRPr>
          </a:p>
          <a:p>
            <a:pPr indent="-3657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60"/>
              <a:buFont typeface="Arial"/>
              <a:buChar char="●"/>
            </a:pPr>
            <a:r>
              <a:rPr b="1" lang="es-ES" sz="2160">
                <a:latin typeface="Arial"/>
                <a:ea typeface="Arial"/>
                <a:cs typeface="Arial"/>
                <a:sym typeface="Arial"/>
              </a:rPr>
              <a:t>Regulaciones de tiempo</a:t>
            </a:r>
            <a:endParaRPr b="1" sz="2160">
              <a:latin typeface="Arial"/>
              <a:ea typeface="Arial"/>
              <a:cs typeface="Arial"/>
              <a:sym typeface="Arial"/>
            </a:endParaRPr>
          </a:p>
          <a:p>
            <a:pPr indent="-3657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60"/>
              <a:buFont typeface="Arial"/>
              <a:buChar char="●"/>
            </a:pPr>
            <a:r>
              <a:rPr b="1" lang="es-ES" sz="2160">
                <a:latin typeface="Arial"/>
                <a:ea typeface="Arial"/>
                <a:cs typeface="Arial"/>
                <a:sym typeface="Arial"/>
              </a:rPr>
              <a:t>Regulaciones sobre los cuerpos</a:t>
            </a:r>
            <a:endParaRPr b="1" sz="2160">
              <a:latin typeface="Arial"/>
              <a:ea typeface="Arial"/>
              <a:cs typeface="Arial"/>
              <a:sym typeface="Arial"/>
            </a:endParaRPr>
          </a:p>
          <a:p>
            <a:pPr indent="-3657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60"/>
              <a:buFont typeface="Arial"/>
              <a:buChar char="●"/>
            </a:pPr>
            <a:r>
              <a:rPr b="1" lang="es-ES" sz="2160">
                <a:latin typeface="Arial"/>
                <a:ea typeface="Arial"/>
                <a:cs typeface="Arial"/>
                <a:sym typeface="Arial"/>
              </a:rPr>
              <a:t>Regulaciones de sujetos</a:t>
            </a:r>
            <a:endParaRPr b="1" sz="216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16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s-ES" sz="2160">
                <a:latin typeface="Arial"/>
                <a:ea typeface="Arial"/>
                <a:cs typeface="Arial"/>
                <a:sym typeface="Arial"/>
              </a:rPr>
              <a:t>El </a:t>
            </a:r>
            <a:r>
              <a:rPr lang="es-ES" sz="2160">
                <a:latin typeface="Arial"/>
                <a:ea typeface="Arial"/>
                <a:cs typeface="Arial"/>
                <a:sym typeface="Arial"/>
              </a:rPr>
              <a:t>diálogo</a:t>
            </a:r>
            <a:r>
              <a:rPr lang="es-ES" sz="2160">
                <a:latin typeface="Arial"/>
                <a:ea typeface="Arial"/>
                <a:cs typeface="Arial"/>
                <a:sym typeface="Arial"/>
              </a:rPr>
              <a:t> entre esas regulaciones es lo que, de acuerdo a Martínez Boom, configura el perfil moderno de la escuela. </a:t>
            </a:r>
            <a:endParaRPr sz="216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s-ES" sz="2160">
                <a:latin typeface="Arial"/>
                <a:ea typeface="Arial"/>
                <a:cs typeface="Arial"/>
                <a:sym typeface="Arial"/>
              </a:rPr>
              <a:t>Son, a su vez, </a:t>
            </a:r>
            <a:r>
              <a:rPr lang="es-ES" sz="2160">
                <a:latin typeface="Arial"/>
                <a:ea typeface="Arial"/>
                <a:cs typeface="Arial"/>
                <a:sym typeface="Arial"/>
              </a:rPr>
              <a:t>aquellos elementos</a:t>
            </a:r>
            <a:r>
              <a:rPr lang="es-ES" sz="2160">
                <a:latin typeface="Arial"/>
                <a:ea typeface="Arial"/>
                <a:cs typeface="Arial"/>
                <a:sym typeface="Arial"/>
              </a:rPr>
              <a:t> que hoy podemos identificar como huellas o continuidades y que, en muchos casos, formaron parte de nuestra experiencia escolar.</a:t>
            </a:r>
            <a:endParaRPr sz="216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sz="216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s-ES" sz="2160">
                <a:latin typeface="Arial"/>
                <a:ea typeface="Arial"/>
                <a:cs typeface="Arial"/>
                <a:sym typeface="Arial"/>
              </a:rPr>
              <a:t>Estas regulaciones producen una diferencia/distancia con la vida privada cotidiana: es posible decirle a los niños “Ya no estás en tu casa”.</a:t>
            </a:r>
            <a:endParaRPr sz="216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sz="216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sz="216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16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5"/>
          <p:cNvSpPr txBox="1"/>
          <p:nvPr>
            <p:ph idx="2" type="body"/>
          </p:nvPr>
        </p:nvSpPr>
        <p:spPr>
          <a:xfrm>
            <a:off x="317850" y="2464528"/>
            <a:ext cx="3677400" cy="16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590"/>
              <a:buNone/>
            </a:pPr>
            <a:r>
              <a:rPr b="1" lang="es-ES" sz="2990">
                <a:latin typeface="Arial"/>
                <a:ea typeface="Arial"/>
                <a:cs typeface="Arial"/>
                <a:sym typeface="Arial"/>
              </a:rPr>
              <a:t>¿Qué regulaciones estaban presentes en los planes de escuela?</a:t>
            </a:r>
            <a:endParaRPr sz="1787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590"/>
              <a:buNone/>
            </a:pPr>
            <a:r>
              <a:t/>
            </a:r>
            <a:endParaRPr sz="2590"/>
          </a:p>
        </p:txBody>
      </p:sp>
    </p:spTree>
  </p:cSld>
  <p:clrMapOvr>
    <a:masterClrMapping/>
  </p:clrMapOvr>
  <p:transition spd="slow">
    <p:wipe dir="l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dceb687cab_0_0"/>
          <p:cNvSpPr txBox="1"/>
          <p:nvPr>
            <p:ph type="title"/>
          </p:nvPr>
        </p:nvSpPr>
        <p:spPr>
          <a:xfrm>
            <a:off x="457200" y="2114709"/>
            <a:ext cx="3200400" cy="22860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¿Qué objetivo tienen estas regulaciones?</a:t>
            </a:r>
            <a:endParaRPr/>
          </a:p>
        </p:txBody>
      </p:sp>
      <p:sp>
        <p:nvSpPr>
          <p:cNvPr id="140" name="Google Shape;140;g1dceb687cab_0_0"/>
          <p:cNvSpPr txBox="1"/>
          <p:nvPr>
            <p:ph idx="1" type="body"/>
          </p:nvPr>
        </p:nvSpPr>
        <p:spPr>
          <a:xfrm>
            <a:off x="4800600" y="731525"/>
            <a:ext cx="6965400" cy="5257800"/>
          </a:xfrm>
          <a:prstGeom prst="rect">
            <a:avLst/>
          </a:prstGeom>
        </p:spPr>
        <p:txBody>
          <a:bodyPr anchorCtr="0" anchor="t" bIns="45700" lIns="0" spcFirstLastPara="1" rIns="0" wrap="square" tIns="45700">
            <a:normAutofit lnSpcReduction="10000"/>
          </a:bodyPr>
          <a:lstStyle/>
          <a:p>
            <a:pPr indent="0" lvl="0" marL="0" rtl="0" algn="just">
              <a:spcBef>
                <a:spcPts val="1400"/>
              </a:spcBef>
              <a:spcAft>
                <a:spcPts val="0"/>
              </a:spcAft>
              <a:buNone/>
            </a:pPr>
            <a:r>
              <a:rPr lang="es-ES" sz="2160">
                <a:latin typeface="Arial"/>
                <a:ea typeface="Arial"/>
                <a:cs typeface="Arial"/>
                <a:sym typeface="Arial"/>
              </a:rPr>
              <a:t>Estas regulaciones tienen como propósito disciplinar a un sujeto social que emerge (niñas y niños pobres). Por eso es importante que recuperemos una idea de ayer: el inicio del dispositivo escolar moderno está más asociado a una herramienta de control y de encierro que al conocimiento. </a:t>
            </a:r>
            <a:endParaRPr sz="216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400"/>
              </a:spcBef>
              <a:spcAft>
                <a:spcPts val="0"/>
              </a:spcAft>
              <a:buNone/>
            </a:pPr>
            <a:r>
              <a:rPr lang="es-ES" sz="2160">
                <a:latin typeface="Arial"/>
                <a:ea typeface="Arial"/>
                <a:cs typeface="Arial"/>
                <a:sym typeface="Arial"/>
              </a:rPr>
              <a:t>El autor sostiene, por lo tanto, que el objetivo es también, a través de la ortopedia moral, convertir a esos niños en ciudadanos virtuosos desde los primeros años de vida. (Prescripción de contenidos moralizantes).</a:t>
            </a:r>
            <a:endParaRPr sz="216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sz="216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sz="216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sz="216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ES" sz="2160">
                <a:latin typeface="Arial"/>
                <a:ea typeface="Arial"/>
                <a:cs typeface="Arial"/>
                <a:sym typeface="Arial"/>
              </a:rPr>
              <a:t>Palabras claves: dispositivo, disciplina, control, ortopedia moral.</a:t>
            </a:r>
            <a:endParaRPr b="1" sz="216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g1dceb687cab_0_0"/>
          <p:cNvSpPr txBox="1"/>
          <p:nvPr>
            <p:ph idx="2" type="body"/>
          </p:nvPr>
        </p:nvSpPr>
        <p:spPr>
          <a:xfrm>
            <a:off x="457200" y="2926080"/>
            <a:ext cx="3200400" cy="3379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Retrospección">
  <a:themeElements>
    <a:clrScheme name="Verde azulado">
      <a:dk1>
        <a:srgbClr val="000000"/>
      </a:dk1>
      <a:lt1>
        <a:srgbClr val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2023-01-27T20:18:19Z</dcterms:created>
  <dc:creator>usuaria</dc:creator>
</cp:coreProperties>
</file>