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79" r:id="rId10"/>
    <p:sldId id="278" r:id="rId11"/>
    <p:sldId id="280" r:id="rId12"/>
    <p:sldId id="270" r:id="rId13"/>
    <p:sldId id="275" r:id="rId14"/>
    <p:sldId id="276" r:id="rId15"/>
    <p:sldId id="277" r:id="rId16"/>
    <p:sldId id="272" r:id="rId17"/>
    <p:sldId id="273" r:id="rId18"/>
    <p:sldId id="263" r:id="rId19"/>
    <p:sldId id="264" r:id="rId20"/>
    <p:sldId id="274" r:id="rId21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16EF9-00AF-4A0F-9B92-9E4685DDD05E}" type="datetimeFigureOut">
              <a:rPr lang="es-AR" smtClean="0"/>
              <a:pPr/>
              <a:t>30/04/2020</a:t>
            </a:fld>
            <a:endParaRPr lang="es-AR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4F4F-D5F1-407E-8C53-DDCE5E0C659B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16EF9-00AF-4A0F-9B92-9E4685DDD05E}" type="datetimeFigureOut">
              <a:rPr lang="es-AR" smtClean="0"/>
              <a:pPr/>
              <a:t>30/04/2020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4F4F-D5F1-407E-8C53-DDCE5E0C659B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16EF9-00AF-4A0F-9B92-9E4685DDD05E}" type="datetimeFigureOut">
              <a:rPr lang="es-AR" smtClean="0"/>
              <a:pPr/>
              <a:t>30/04/2020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4F4F-D5F1-407E-8C53-DDCE5E0C659B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16EF9-00AF-4A0F-9B92-9E4685DDD05E}" type="datetimeFigureOut">
              <a:rPr lang="es-AR" smtClean="0"/>
              <a:pPr/>
              <a:t>30/04/2020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4F4F-D5F1-407E-8C53-DDCE5E0C659B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16EF9-00AF-4A0F-9B92-9E4685DDD05E}" type="datetimeFigureOut">
              <a:rPr lang="es-AR" smtClean="0"/>
              <a:pPr/>
              <a:t>30/04/2020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4F4F-D5F1-407E-8C53-DDCE5E0C659B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16EF9-00AF-4A0F-9B92-9E4685DDD05E}" type="datetimeFigureOut">
              <a:rPr lang="es-AR" smtClean="0"/>
              <a:pPr/>
              <a:t>30/04/2020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4F4F-D5F1-407E-8C53-DDCE5E0C659B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16EF9-00AF-4A0F-9B92-9E4685DDD05E}" type="datetimeFigureOut">
              <a:rPr lang="es-AR" smtClean="0"/>
              <a:pPr/>
              <a:t>30/04/2020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4F4F-D5F1-407E-8C53-DDCE5E0C659B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16EF9-00AF-4A0F-9B92-9E4685DDD05E}" type="datetimeFigureOut">
              <a:rPr lang="es-AR" smtClean="0"/>
              <a:pPr/>
              <a:t>30/04/2020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4F4F-D5F1-407E-8C53-DDCE5E0C659B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16EF9-00AF-4A0F-9B92-9E4685DDD05E}" type="datetimeFigureOut">
              <a:rPr lang="es-AR" smtClean="0"/>
              <a:pPr/>
              <a:t>30/04/2020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4F4F-D5F1-407E-8C53-DDCE5E0C659B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16EF9-00AF-4A0F-9B92-9E4685DDD05E}" type="datetimeFigureOut">
              <a:rPr lang="es-AR" smtClean="0"/>
              <a:pPr/>
              <a:t>30/04/2020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4F4F-D5F1-407E-8C53-DDCE5E0C659B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16EF9-00AF-4A0F-9B92-9E4685DDD05E}" type="datetimeFigureOut">
              <a:rPr lang="es-AR" smtClean="0"/>
              <a:pPr/>
              <a:t>30/04/2020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4F4F-D5F1-407E-8C53-DDCE5E0C659B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16EF9-00AF-4A0F-9B92-9E4685DDD05E}" type="datetimeFigureOut">
              <a:rPr lang="es-AR" smtClean="0"/>
              <a:pPr/>
              <a:t>30/04/2020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C754F4F-D5F1-407E-8C53-DDCE5E0C659B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916EF9-00AF-4A0F-9B92-9E4685DDD05E}" type="datetimeFigureOut">
              <a:rPr lang="es-AR" smtClean="0"/>
              <a:pPr/>
              <a:t>30/04/2020</a:t>
            </a:fld>
            <a:endParaRPr lang="es-AR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C754F4F-D5F1-407E-8C53-DDCE5E0C659B}" type="slidenum">
              <a:rPr lang="es-AR" smtClean="0"/>
              <a:pPr/>
              <a:t>‹Nº›</a:t>
            </a:fld>
            <a:endParaRPr lang="es-AR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e_Microsoft_Office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e_Microsoft_Office_Word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e_Microsoft_Office_Word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704088"/>
            <a:ext cx="8147248" cy="2148848"/>
          </a:xfrm>
        </p:spPr>
        <p:txBody>
          <a:bodyPr>
            <a:normAutofit/>
          </a:bodyPr>
          <a:lstStyle/>
          <a:p>
            <a:pPr algn="ctr"/>
            <a:r>
              <a:rPr lang="es-AR" dirty="0" smtClean="0"/>
              <a:t>Las reformas educativas de los años 90. Argentina </a:t>
            </a:r>
            <a:r>
              <a:rPr lang="es-AR" smtClean="0"/>
              <a:t>en foco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body" idx="1"/>
          </p:nvPr>
        </p:nvSpPr>
        <p:spPr>
          <a:xfrm>
            <a:off x="467544" y="3140968"/>
            <a:ext cx="8219256" cy="3183632"/>
          </a:xfrm>
        </p:spPr>
        <p:txBody>
          <a:bodyPr/>
          <a:lstStyle/>
          <a:p>
            <a:pPr algn="ctr"/>
            <a:r>
              <a:rPr lang="es-AR" dirty="0" smtClean="0"/>
              <a:t>HPG- 2020</a:t>
            </a:r>
            <a:endParaRPr lang="es-A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dirty="0" smtClean="0"/>
              <a:t>La tradición reformista en Argentina</a:t>
            </a:r>
            <a:endParaRPr lang="es-ES" sz="40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Introducción de mecanismos selectivos en escuela secundaria:</a:t>
            </a:r>
          </a:p>
          <a:p>
            <a:r>
              <a:rPr lang="es-ES" dirty="0" smtClean="0"/>
              <a:t>1916. Ley Saavedra Lamas </a:t>
            </a:r>
          </a:p>
          <a:p>
            <a:r>
              <a:rPr lang="es-ES" dirty="0" smtClean="0"/>
              <a:t>1968. Reforma </a:t>
            </a:r>
            <a:r>
              <a:rPr lang="es-ES" dirty="0" err="1" smtClean="0"/>
              <a:t>Astigueta</a:t>
            </a:r>
            <a:endParaRPr lang="es-ES" dirty="0" smtClean="0"/>
          </a:p>
          <a:p>
            <a:r>
              <a:rPr lang="es-ES" dirty="0" smtClean="0"/>
              <a:t>Presión de clases medias hace fracasar reformas.</a:t>
            </a:r>
          </a:p>
          <a:p>
            <a:r>
              <a:rPr lang="es-ES" dirty="0" smtClean="0"/>
              <a:t>Continúa modelo de competencia abierta en desmedro de sectores populares que no acceden a siguientes niveles. </a:t>
            </a:r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Ley Federal de Educación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1992. Descentralización del sistema educativo.</a:t>
            </a:r>
          </a:p>
          <a:p>
            <a:r>
              <a:rPr lang="es-ES" dirty="0" smtClean="0"/>
              <a:t>Estructura EGB y Polimodal (recupera reforma española).</a:t>
            </a:r>
          </a:p>
          <a:p>
            <a:r>
              <a:rPr lang="es-ES" dirty="0" smtClean="0"/>
              <a:t>Extiende obligatoriedad escolaridad a diez años </a:t>
            </a:r>
            <a:r>
              <a:rPr lang="es-ES" dirty="0" err="1" smtClean="0"/>
              <a:t>años</a:t>
            </a:r>
            <a:r>
              <a:rPr lang="es-ES" dirty="0" smtClean="0"/>
              <a:t> (8vo y 9no año). Polimodal no obligatorio. Aumenta educación de la PEA sin abrir acceso a secundaria. Apunta a retener a sectores vulnerables. </a:t>
            </a:r>
          </a:p>
          <a:p>
            <a:r>
              <a:rPr lang="es-ES" dirty="0" smtClean="0"/>
              <a:t>Modelo de compensación a través del Plan Social Educativo.</a:t>
            </a:r>
          </a:p>
          <a:p>
            <a:r>
              <a:rPr lang="es-ES" dirty="0" smtClean="0"/>
              <a:t>Mantiene financiamiento de la oferta con condiciones para la privatización del sistema público.</a:t>
            </a:r>
            <a:endParaRPr lang="es-E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Reforma en Argentina: LFE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AR" dirty="0" smtClean="0"/>
              <a:t>El traspaso de las escuelas nacionales a las provincias (plasmado en la Ley de Transferencia Educativa).</a:t>
            </a:r>
          </a:p>
          <a:p>
            <a:r>
              <a:rPr lang="es-AR" dirty="0" smtClean="0"/>
              <a:t>Ley Federal de Educación , 1993.</a:t>
            </a:r>
          </a:p>
          <a:p>
            <a:r>
              <a:rPr lang="es-AR" dirty="0" smtClean="0"/>
              <a:t>“Programas especiales” que focalizaron su acción en distintas áreas y/o temáticas específicas.</a:t>
            </a:r>
          </a:p>
          <a:p>
            <a:r>
              <a:rPr lang="es-AR" dirty="0" smtClean="0"/>
              <a:t>Curriculum marcado por su fuerte componente “ilustrado”.</a:t>
            </a:r>
          </a:p>
          <a:p>
            <a:r>
              <a:rPr lang="es-AR" dirty="0" smtClean="0"/>
              <a:t>Ministerio de Educación se reservó las funciones de definición y diseño de las políticas para el sector y el control de su cumplimiento, a las provincias les comprendió la gestión efectiva de los servicios y su financiamiento.  Estrategia de recentralización estatal.</a:t>
            </a:r>
          </a:p>
          <a:p>
            <a:r>
              <a:rPr lang="es-AR" dirty="0" smtClean="0"/>
              <a:t>“Compensación” de las desigualdades crecientes de determinadas “poblaciones-objeto” consideradas en riesgo.</a:t>
            </a:r>
          </a:p>
          <a:p>
            <a:r>
              <a:rPr lang="es-AR" dirty="0" smtClean="0"/>
              <a:t>Privatizaron las formas de gestión. </a:t>
            </a:r>
            <a:endParaRPr lang="es-A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800" b="1" dirty="0" smtClean="0"/>
              <a:t>Metas educativas establecidas por la LFE y su extensión a partir de la Ley de Educación Nacional </a:t>
            </a:r>
            <a:endParaRPr lang="es-ES" sz="2800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ph idx="1"/>
          </p:nvPr>
        </p:nvGraphicFramePr>
        <p:xfrm>
          <a:off x="891230" y="2276873"/>
          <a:ext cx="6920858" cy="3484166"/>
        </p:xfrm>
        <a:graphic>
          <a:graphicData uri="http://schemas.openxmlformats.org/presentationml/2006/ole">
            <p:oleObj spid="_x0000_s1026" name="Documento" r:id="rId3" imgW="6480123" imgH="3262797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800" b="1" dirty="0" smtClean="0"/>
              <a:t>Metas educativas establecidas por la LFE y su extensión a partir de la Ley de Educación Nacional </a:t>
            </a:r>
            <a:endParaRPr lang="es-ES" sz="2800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>
            <p:ph idx="1"/>
          </p:nvPr>
        </p:nvGraphicFramePr>
        <p:xfrm>
          <a:off x="1411915" y="1935163"/>
          <a:ext cx="6320169" cy="4389437"/>
        </p:xfrm>
        <a:graphic>
          <a:graphicData uri="http://schemas.openxmlformats.org/presentationml/2006/ole">
            <p:oleObj spid="_x0000_s2050" name="Documento" r:id="rId3" imgW="6480123" imgH="4499802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2400" b="1" dirty="0" smtClean="0"/>
              <a:t>Metas educativas establecidas por la LFE y su extensión a partir de la Ley de Educación Nacional </a:t>
            </a:r>
            <a:endParaRPr lang="es-ES" sz="2400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ph idx="1"/>
          </p:nvPr>
        </p:nvGraphicFramePr>
        <p:xfrm>
          <a:off x="1331912" y="2881312"/>
          <a:ext cx="6480175" cy="2497138"/>
        </p:xfrm>
        <a:graphic>
          <a:graphicData uri="http://schemas.openxmlformats.org/presentationml/2006/ole">
            <p:oleObj spid="_x0000_s3074" name="Documento" r:id="rId3" imgW="6480123" imgH="2497410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 smtClean="0"/>
              <a:t>DESCENTRALIZACIÓN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2000" dirty="0" smtClean="0"/>
              <a:t>Después de 1993, escuelas argentinas en manos de estados provinciales administradores y </a:t>
            </a:r>
            <a:r>
              <a:rPr lang="es-ES" sz="2000" dirty="0" err="1" smtClean="0"/>
              <a:t>sufragadores</a:t>
            </a:r>
            <a:r>
              <a:rPr lang="es-ES" sz="2000" dirty="0" smtClean="0"/>
              <a:t> de salarios profesores.</a:t>
            </a:r>
          </a:p>
          <a:p>
            <a:r>
              <a:rPr lang="es-ES" sz="2000" dirty="0" smtClean="0"/>
              <a:t>Ministerio federal a cargo de las evaluaciones, diseño de los planes de estudio e inversión en grandes proyectos de infraestructura. Gran parte de fondos procedían de transferencias directas que generaba el ingreso tributario federal, generó desequilibrios fiscales. </a:t>
            </a:r>
          </a:p>
          <a:p>
            <a:r>
              <a:rPr lang="es-ES" sz="2000" dirty="0" smtClean="0"/>
              <a:t>Se modificó considerablemente la estructura del sistema educativo y de los programas de estudio. Nuevos materiales educativos pasaron a ser responsabilidad de los ministerios provinciales.</a:t>
            </a:r>
          </a:p>
          <a:p>
            <a:r>
              <a:rPr lang="es-ES" sz="2000" dirty="0" smtClean="0"/>
              <a:t>Sindicatos docentes provinciales rechazaron implementación de las leyes de 1991 y 1993. Retrasaron, obstaculizaron o impidieron la puesta en práctica de las disposiciones más básicas de la nueva legislación. </a:t>
            </a:r>
          </a:p>
          <a:p>
            <a:r>
              <a:rPr lang="es-ES" sz="2000" dirty="0" smtClean="0"/>
              <a:t>Resultado: mosaico de estructuras.</a:t>
            </a:r>
            <a:endParaRPr lang="es-ES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/>
              <a:t>INCENTIVOS DOCENTES (FONID)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dirty="0" smtClean="0"/>
              <a:t>1997: Carpa Blanca. Sindicatos y provincias intensificaron su presión sobre el Gobierno Federal </a:t>
            </a:r>
          </a:p>
          <a:p>
            <a:r>
              <a:rPr lang="es-ES" dirty="0" smtClean="0"/>
              <a:t>ME propuso complementar el salario que pagaron los gobiernos provinciales. </a:t>
            </a:r>
          </a:p>
          <a:p>
            <a:r>
              <a:rPr lang="es-ES" dirty="0" smtClean="0"/>
              <a:t>En 1998, se creó el FONID la idea de vincular los salarios al desempeño no se mencionaba. </a:t>
            </a:r>
          </a:p>
          <a:p>
            <a:r>
              <a:rPr lang="es-ES" dirty="0" err="1" smtClean="0"/>
              <a:t>Pcias</a:t>
            </a:r>
            <a:r>
              <a:rPr lang="es-ES" dirty="0" smtClean="0"/>
              <a:t> recibieron grandes transferencias a título de prestación, para complementar sus salarios regulares.</a:t>
            </a:r>
          </a:p>
          <a:p>
            <a:r>
              <a:rPr lang="es-ES" dirty="0" smtClean="0"/>
              <a:t>Se financió con ingresos de nuevo impuesto automotor.</a:t>
            </a:r>
          </a:p>
          <a:p>
            <a:r>
              <a:rPr lang="es-ES" dirty="0" smtClean="0"/>
              <a:t>1999 gobierno de Fernando de la Rúa asume poder y logra convencer a la CTERA de poner fin a la campaña carpa blanca –después de</a:t>
            </a:r>
          </a:p>
          <a:p>
            <a:r>
              <a:rPr lang="es-ES" dirty="0" smtClean="0"/>
              <a:t>1.003 días– a cambio compromiso financiar el programa de incentivos con fondos del presupuesto general. </a:t>
            </a:r>
          </a:p>
          <a:p>
            <a:r>
              <a:rPr lang="es-ES" dirty="0" smtClean="0"/>
              <a:t>FONID: cómo calcularlo, distribuirlo, reautorizarlo, y financiarlo. Principales inquietudes de la formulación de políticas en Argentina. Ejemplo de proceso de formulación de la política educativa que se desborda, creando conflictos y distorsiones para la formulación de las políticas nacionales.</a:t>
            </a:r>
            <a:endParaRPr lang="es-E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19256" cy="936104"/>
          </a:xfrm>
        </p:spPr>
        <p:txBody>
          <a:bodyPr>
            <a:normAutofit/>
          </a:bodyPr>
          <a:lstStyle/>
          <a:p>
            <a:r>
              <a:rPr lang="es-AR" dirty="0" smtClean="0"/>
              <a:t>Prácticas educativas I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type="body" idx="1"/>
          </p:nvPr>
        </p:nvSpPr>
        <p:spPr>
          <a:xfrm>
            <a:off x="323528" y="1268760"/>
            <a:ext cx="8363272" cy="4857403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s-AR" sz="6400" dirty="0"/>
              <a:t>FRAGMENTACION Y COMPLEJIDAD Conglomerado institucional complejo, fuertemente fragmentado. </a:t>
            </a:r>
            <a:r>
              <a:rPr lang="es-AR" sz="6400" dirty="0" smtClean="0"/>
              <a:t>Modelo </a:t>
            </a:r>
            <a:r>
              <a:rPr lang="es-AR" sz="6400" dirty="0"/>
              <a:t>de selección basado en tres estrategias: expulsión, selección formal o informal de clientelas escolares que producen circuitos diferenciados y proceso de </a:t>
            </a:r>
            <a:r>
              <a:rPr lang="es-AR" sz="6400" dirty="0" err="1" smtClean="0"/>
              <a:t>desjerarquización</a:t>
            </a:r>
            <a:r>
              <a:rPr lang="es-AR" sz="6400" dirty="0" smtClean="0"/>
              <a:t> </a:t>
            </a:r>
            <a:r>
              <a:rPr lang="es-AR" sz="6400" dirty="0"/>
              <a:t>de lo público. </a:t>
            </a:r>
            <a:endParaRPr lang="es-AR" sz="6400" dirty="0" smtClean="0"/>
          </a:p>
          <a:p>
            <a:pPr algn="just"/>
            <a:endParaRPr lang="es-AR" sz="6400" dirty="0" smtClean="0"/>
          </a:p>
          <a:p>
            <a:pPr algn="just"/>
            <a:r>
              <a:rPr lang="es-AR" sz="6400" dirty="0" smtClean="0"/>
              <a:t>EDUCACION </a:t>
            </a:r>
            <a:r>
              <a:rPr lang="es-AR" sz="6400" dirty="0"/>
              <a:t>Y RIESGO Escuelas públicas como el lugar de la asistencia y la prevención de situaciones de riesgo. Tarea pedagógica de baja intensidad y socialización con escasa capacidad para modificar biografías sociales. Asociación entre educación y control del riesgo social; escolarización compatible con conductas delictivas. </a:t>
            </a:r>
            <a:r>
              <a:rPr lang="es-AR" sz="6400" dirty="0" smtClean="0"/>
              <a:t>Sistema </a:t>
            </a:r>
            <a:r>
              <a:rPr lang="es-AR" sz="6400" dirty="0"/>
              <a:t>más injusto, atento a los intereses particulares, menos autoritarios en la imposición simbólica pero disminuido en su capacidad de construir una identidad ciudadana y privado de tensar en pos de la igualdad. Cambios en la cultura pedagógica en términos de eficiencia y </a:t>
            </a:r>
            <a:r>
              <a:rPr lang="es-AR" sz="6400" dirty="0" smtClean="0"/>
              <a:t>competitividad</a:t>
            </a:r>
            <a:endParaRPr lang="es-AR" sz="6400" b="1" dirty="0"/>
          </a:p>
          <a:p>
            <a:pPr algn="just"/>
            <a:endParaRPr lang="es-AR" sz="6400" dirty="0" smtClean="0"/>
          </a:p>
          <a:p>
            <a:pPr algn="just"/>
            <a:r>
              <a:rPr lang="es-AR" sz="6400" dirty="0" smtClean="0"/>
              <a:t>DISCURSO </a:t>
            </a:r>
            <a:r>
              <a:rPr lang="es-AR" sz="6400" dirty="0"/>
              <a:t>DE LAS AUTONOMIAS </a:t>
            </a:r>
            <a:r>
              <a:rPr lang="es-AR" sz="6400" dirty="0" smtClean="0"/>
              <a:t>. Auge </a:t>
            </a:r>
            <a:r>
              <a:rPr lang="es-AR" sz="6400" dirty="0"/>
              <a:t>de la evaluación a alumnos, docentes y escuelas provee información de mercado y disciplina a los actores legitimando su posición en el campo. Privatización de las responsabilidades y los riesgos sin tener los medios adecuados para asumirlos. Exaltación del individualismo que sobrecarga al individuo. </a:t>
            </a:r>
            <a:r>
              <a:rPr lang="es-AR" sz="6400" dirty="0" smtClean="0"/>
              <a:t>Sociedades </a:t>
            </a:r>
            <a:r>
              <a:rPr lang="es-AR" sz="6400" dirty="0"/>
              <a:t>plurales pero no pluralistas, donde el otro es una presencia externa con el que no se interactúa. </a:t>
            </a:r>
            <a:endParaRPr lang="es-AR" sz="6400" b="1" dirty="0"/>
          </a:p>
          <a:p>
            <a:endParaRPr lang="es-AR" sz="55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404664"/>
            <a:ext cx="8147248" cy="792088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>Prácticas Educativas II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type="body" idx="1"/>
          </p:nvPr>
        </p:nvSpPr>
        <p:spPr>
          <a:xfrm>
            <a:off x="323528" y="1268760"/>
            <a:ext cx="8363272" cy="5184576"/>
          </a:xfrm>
        </p:spPr>
        <p:txBody>
          <a:bodyPr>
            <a:normAutofit fontScale="25000" lnSpcReduction="20000"/>
          </a:bodyPr>
          <a:lstStyle/>
          <a:p>
            <a:pPr algn="just"/>
            <a:endParaRPr lang="es-AR" sz="7200" dirty="0" smtClean="0"/>
          </a:p>
          <a:p>
            <a:pPr algn="just"/>
            <a:r>
              <a:rPr lang="es-AR" sz="7400" dirty="0" smtClean="0"/>
              <a:t>CAMBIOS EN LOS VALORES. Desplazamiento de la igualdad a favor del respeto por la libertad y el reconocimiento de las diferencias. </a:t>
            </a:r>
          </a:p>
          <a:p>
            <a:pPr algn="just"/>
            <a:endParaRPr lang="es-AR" sz="7400" dirty="0" smtClean="0"/>
          </a:p>
          <a:p>
            <a:pPr algn="just"/>
            <a:r>
              <a:rPr lang="es-AR" sz="7400" dirty="0" smtClean="0"/>
              <a:t>Introduce la dimensión de justicia, que implica el reconocimiento del otro como un sujeto de derecho, cuyos valores e intereses deben ser incorporados en la esfera pública. Lo justo no implica distribución de bienes sino reconocimiento de las subjetividades e inclusión. El necesitado o carenciado se define por la negativa y no es reconocido como portador de derecho y valores por la política asistencial. </a:t>
            </a:r>
            <a:endParaRPr lang="es-AR" sz="7400" smtClean="0"/>
          </a:p>
          <a:p>
            <a:pPr algn="just"/>
            <a:endParaRPr lang="es-AR" sz="7400" b="1" dirty="0" smtClean="0"/>
          </a:p>
          <a:p>
            <a:pPr algn="just"/>
            <a:r>
              <a:rPr lang="es-AR" sz="7400" dirty="0" smtClean="0"/>
              <a:t>La atención a la diversidad en América Latina deviene en diferenciación y segregación y se traduce en desigualdad. </a:t>
            </a:r>
          </a:p>
          <a:p>
            <a:pPr algn="just"/>
            <a:endParaRPr lang="es-AR" sz="7200" dirty="0" smtClean="0"/>
          </a:p>
          <a:p>
            <a:pPr algn="just"/>
            <a:r>
              <a:rPr lang="es-AR" sz="7200" b="1" dirty="0"/>
              <a:t>¿Qué tipo de equidad educativa puede construirse a partir de la fragmentación social?</a:t>
            </a:r>
          </a:p>
          <a:p>
            <a:pPr algn="just"/>
            <a:endParaRPr lang="es-AR" b="1" dirty="0" smtClean="0"/>
          </a:p>
          <a:p>
            <a:endParaRPr lang="es-AR" dirty="0" smtClean="0"/>
          </a:p>
          <a:p>
            <a:endParaRPr lang="es-A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1442424"/>
          </a:xfrm>
        </p:spPr>
        <p:txBody>
          <a:bodyPr>
            <a:normAutofit/>
          </a:bodyPr>
          <a:lstStyle/>
          <a:p>
            <a:r>
              <a:rPr lang="es-AR" dirty="0" smtClean="0"/>
              <a:t/>
            </a:r>
            <a:br>
              <a:rPr lang="es-AR" dirty="0" smtClean="0"/>
            </a:br>
            <a:r>
              <a:rPr lang="es-AR" sz="4000" dirty="0" smtClean="0"/>
              <a:t>Crisis o declive de la modernidad</a:t>
            </a:r>
            <a:endParaRPr lang="es-AR" sz="40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AR" sz="2400" dirty="0" smtClean="0"/>
              <a:t>Reformulación </a:t>
            </a:r>
            <a:r>
              <a:rPr lang="es-AR" sz="2400" dirty="0"/>
              <a:t>de la soberanía estatal: menor capacidad de control de los E de los procesos económicos y sociales bajo su </a:t>
            </a:r>
            <a:r>
              <a:rPr lang="es-AR" sz="2400" dirty="0" smtClean="0"/>
              <a:t>jurisdicción </a:t>
            </a:r>
            <a:r>
              <a:rPr lang="es-AR" sz="2400" dirty="0"/>
              <a:t>y estrechamiento de los </a:t>
            </a:r>
            <a:r>
              <a:rPr lang="es-AR" sz="2400" dirty="0" smtClean="0"/>
              <a:t>márgenes </a:t>
            </a:r>
            <a:r>
              <a:rPr lang="es-AR" sz="2400" dirty="0"/>
              <a:t>de autonomía para definir políticas </a:t>
            </a:r>
            <a:r>
              <a:rPr lang="es-AR" sz="2400" dirty="0" smtClean="0"/>
              <a:t>públicas. </a:t>
            </a:r>
            <a:r>
              <a:rPr lang="es-AR" sz="2400" dirty="0" err="1" smtClean="0"/>
              <a:t>Desconversión</a:t>
            </a:r>
            <a:r>
              <a:rPr lang="es-AR" sz="2400" dirty="0" smtClean="0"/>
              <a:t> de lo social-estado-nacional.  Desestatización de la organización de la sociedad. </a:t>
            </a:r>
            <a:endParaRPr lang="es-AR" sz="2400" b="1" dirty="0" smtClean="0"/>
          </a:p>
          <a:p>
            <a:pPr algn="just"/>
            <a:r>
              <a:rPr lang="es-AR" sz="2400" dirty="0" smtClean="0"/>
              <a:t>Crisis </a:t>
            </a:r>
            <a:r>
              <a:rPr lang="es-AR" sz="2400" dirty="0"/>
              <a:t>de la sociedad salarial e industrial. Sociedad posindustrial globalizada. Procesos de polarización social y exclusión.</a:t>
            </a:r>
            <a:endParaRPr lang="es-AR" sz="2400" b="1" dirty="0"/>
          </a:p>
          <a:p>
            <a:pPr algn="just"/>
            <a:r>
              <a:rPr lang="es-AR" sz="2400" dirty="0" smtClean="0"/>
              <a:t>Mayor </a:t>
            </a:r>
            <a:r>
              <a:rPr lang="es-AR" sz="2400" dirty="0"/>
              <a:t>intensidad en la producción e internacionalización de las transacciones financieras. Capitalismo desorganizado pero regido por reglas de competencia de mercado (Beck). </a:t>
            </a:r>
            <a:r>
              <a:rPr lang="es-AR" sz="2400" dirty="0" smtClean="0"/>
              <a:t>Agendas gubernamentales cada vez más cargadas de compromisos internacionales: evaluación, metas educativas, etc. </a:t>
            </a:r>
            <a:endParaRPr lang="es-AR" sz="2400" b="1" dirty="0"/>
          </a:p>
          <a:p>
            <a:endParaRPr lang="es-A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Bibliografía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dirty="0" smtClean="0"/>
              <a:t>FRANCO, R. (1996). “Los paradigmas de la política social en América Latina” en </a:t>
            </a:r>
            <a:r>
              <a:rPr lang="es-ES" b="1" dirty="0" smtClean="0"/>
              <a:t>Revista de la </a:t>
            </a:r>
            <a:r>
              <a:rPr lang="es-ES" b="1" dirty="0" err="1" smtClean="0"/>
              <a:t>Cepal</a:t>
            </a:r>
            <a:r>
              <a:rPr lang="es-ES" dirty="0" smtClean="0"/>
              <a:t> Nº58. Santiago de Chile.</a:t>
            </a:r>
          </a:p>
          <a:p>
            <a:r>
              <a:rPr lang="es-ES" dirty="0" smtClean="0"/>
              <a:t>TIRAMONTI, G. y SUASNABAR, C. (2000). “La reforma Educativa Nacional en busca de una interpretación” en </a:t>
            </a:r>
            <a:r>
              <a:rPr lang="es-ES" b="1" dirty="0" smtClean="0"/>
              <a:t>Revista APORTES para el Estado y la Administración Gubernamental.</a:t>
            </a:r>
            <a:r>
              <a:rPr lang="es-ES" dirty="0" smtClean="0"/>
              <a:t> Año 7, Número 15, Otoño 2000. Bs. As.</a:t>
            </a:r>
          </a:p>
          <a:p>
            <a:r>
              <a:rPr lang="es-ES" dirty="0" smtClean="0"/>
              <a:t>TIRAMONTI, Guillermina (2001) “Los imperativos de las políticas educativas de los 90” y “Los sentidos de la transformación”, en </a:t>
            </a:r>
            <a:r>
              <a:rPr lang="es-ES" b="1" dirty="0" smtClean="0"/>
              <a:t>Modernización Educativa de los ‘90 ¿El fin de la ilusión </a:t>
            </a:r>
            <a:r>
              <a:rPr lang="es-ES" b="1" dirty="0" err="1" smtClean="0"/>
              <a:t>emancipatoria</a:t>
            </a:r>
            <a:r>
              <a:rPr lang="es-ES" b="1" dirty="0" smtClean="0"/>
              <a:t>?</a:t>
            </a:r>
            <a:r>
              <a:rPr lang="es-ES" dirty="0" smtClean="0"/>
              <a:t>, Temas Grupo Editorial, Bs. As.</a:t>
            </a:r>
          </a:p>
          <a:p>
            <a:r>
              <a:rPr lang="es-ES" dirty="0" smtClean="0"/>
              <a:t>TENTI FANFANI, Emilio (2007) </a:t>
            </a:r>
            <a:r>
              <a:rPr lang="es-ES" b="1" dirty="0" smtClean="0"/>
              <a:t>La escuela y la cuestión social. Ensayos de sociología de la educación. </a:t>
            </a:r>
            <a:r>
              <a:rPr lang="es-ES" dirty="0" smtClean="0"/>
              <a:t>Capitulo 2 “Escolarización con pobreza: desarrollo reciente de la educación básica en América Latina y Capitulo 5 “Exclusión social con escolarización masiva. Algunos dilemas de política”.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1520" y="1935480"/>
            <a:ext cx="8435280" cy="492252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AR" sz="3000" dirty="0" smtClean="0"/>
              <a:t>Poder económico y experto. </a:t>
            </a:r>
            <a:r>
              <a:rPr lang="es-AR" sz="3000" dirty="0"/>
              <a:t>Sistemas expertos (conocimiento especializado)</a:t>
            </a:r>
            <a:endParaRPr lang="es-AR" sz="3000" b="1" dirty="0"/>
          </a:p>
          <a:p>
            <a:pPr algn="just"/>
            <a:r>
              <a:rPr lang="es-AR" sz="3000" dirty="0"/>
              <a:t> </a:t>
            </a:r>
            <a:r>
              <a:rPr lang="es-AR" sz="3000" dirty="0" smtClean="0"/>
              <a:t>Tendencias </a:t>
            </a:r>
            <a:r>
              <a:rPr lang="es-AR" sz="3000" dirty="0"/>
              <a:t>descentralizadoras (municipalización o </a:t>
            </a:r>
            <a:r>
              <a:rPr lang="es-AR" sz="3000" dirty="0" smtClean="0"/>
              <a:t>provincialización </a:t>
            </a:r>
            <a:r>
              <a:rPr lang="es-AR" sz="3000" dirty="0"/>
              <a:t>de la gestión educativa), privatizar y fragmentación de las esferas de negociación pública en </a:t>
            </a:r>
            <a:r>
              <a:rPr lang="es-AR" sz="3000" dirty="0" smtClean="0"/>
              <a:t>un </a:t>
            </a:r>
            <a:r>
              <a:rPr lang="es-AR" sz="3000" dirty="0"/>
              <a:t>marco de financiación descentralizada.</a:t>
            </a:r>
            <a:endParaRPr lang="es-AR" sz="3000" b="1" dirty="0"/>
          </a:p>
          <a:p>
            <a:pPr algn="just"/>
            <a:r>
              <a:rPr lang="es-AR" sz="3000" dirty="0" smtClean="0"/>
              <a:t>Pregunta </a:t>
            </a:r>
            <a:r>
              <a:rPr lang="es-AR" sz="3000" dirty="0"/>
              <a:t>Dubet: ¿son las políticas neoliberales o la declinación de la forma o programa </a:t>
            </a:r>
            <a:r>
              <a:rPr lang="es-AR" sz="3000" dirty="0" smtClean="0"/>
              <a:t>institucional </a:t>
            </a:r>
            <a:r>
              <a:rPr lang="es-AR" sz="3000" dirty="0"/>
              <a:t>ligado a la modernidad aquello que hace entrar </a:t>
            </a:r>
            <a:r>
              <a:rPr lang="es-AR" sz="3000" dirty="0" smtClean="0"/>
              <a:t>en </a:t>
            </a:r>
            <a:r>
              <a:rPr lang="es-AR" sz="3000" dirty="0"/>
              <a:t>crisis a la forma escolar actual? </a:t>
            </a:r>
            <a:endParaRPr lang="es-AR" sz="3000" b="1" dirty="0"/>
          </a:p>
          <a:p>
            <a:endParaRPr lang="es-A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¿Cómo compatibilizar democracia y desarrollo?</a:t>
            </a:r>
            <a:endParaRPr lang="es-AR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s-AR" sz="3800" dirty="0" smtClean="0"/>
              <a:t>Desafío: compatibilizar integración a economía mundial con integración social. </a:t>
            </a:r>
          </a:p>
          <a:p>
            <a:r>
              <a:rPr lang="es-AR" sz="3800" dirty="0" smtClean="0"/>
              <a:t>Ni el mercado ni el Estado logran por sí solos compatibilizar las exigencias del desarrollo socioeconómico y las condiciones para una consolidación democrática; </a:t>
            </a:r>
          </a:p>
          <a:p>
            <a:r>
              <a:rPr lang="es-AR" sz="3800" dirty="0" smtClean="0"/>
              <a:t>El mecanismo de mercado tiene un alcance limitado tanto para una estrategia de inserción internacional como, especialmente, para la integración social.</a:t>
            </a:r>
          </a:p>
          <a:p>
            <a:r>
              <a:rPr lang="es-AR" sz="3800" i="1" dirty="0" smtClean="0"/>
              <a:t>El mercado por sí solo no genera ni sustenta un orden social y, por el contrario, presupone una política de ordenamiento. </a:t>
            </a:r>
            <a:r>
              <a:rPr lang="es-AR" sz="3800" dirty="0" smtClean="0"/>
              <a:t>La consigna «menos Estado, más mercado» refleja una ingenuidad peligrosa. Dado el carácter social del mercado, el ordenamiento de la sociedad es un factor determinante de la eficiencia macroeconómica. </a:t>
            </a:r>
          </a:p>
          <a:p>
            <a:r>
              <a:rPr lang="es-AR" sz="3800" dirty="0" smtClean="0"/>
              <a:t>Reforma del Estado; no a más o menos, sino a otro Estado. Uno democrático que integre efectivamente a todos los ciudadanos.</a:t>
            </a:r>
            <a:endParaRPr lang="es-AR" sz="3800" b="1" dirty="0" smtClean="0"/>
          </a:p>
          <a:p>
            <a:endParaRPr lang="es-AR" b="1" dirty="0" smtClean="0"/>
          </a:p>
          <a:p>
            <a:endParaRPr lang="es-AR" b="1" dirty="0" smtClean="0"/>
          </a:p>
          <a:p>
            <a:endParaRPr lang="es-A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Agenda de políticas </a:t>
            </a:r>
            <a:endParaRPr lang="es-AR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s-AR" dirty="0" smtClean="0"/>
              <a:t>Descentralización; flexibilidad, apertura a la comunidad, profesionalización, accountability, gestión, diversidad, Equidad</a:t>
            </a:r>
          </a:p>
          <a:p>
            <a:pPr algn="just"/>
            <a:r>
              <a:rPr lang="es-AR" dirty="0" smtClean="0"/>
              <a:t>Equidad: implicó la redistribución de bienes y servicios por parte del Estado pero sin cuestionar las desigualdades de origen.</a:t>
            </a:r>
          </a:p>
          <a:p>
            <a:pPr algn="just"/>
            <a:r>
              <a:rPr lang="es-AR" dirty="0" smtClean="0"/>
              <a:t>Calidad: se entendió en gran medida como la formación de competencias de </a:t>
            </a:r>
            <a:r>
              <a:rPr lang="es-AR" dirty="0" err="1" smtClean="0"/>
              <a:t>empleabilidad</a:t>
            </a:r>
            <a:r>
              <a:rPr lang="es-AR" dirty="0" smtClean="0"/>
              <a:t> y disposiciones cognitivas competitivas para un enfrentar la cultura de capitalismo global. </a:t>
            </a:r>
            <a:endParaRPr lang="es-AR" b="1" dirty="0" smtClean="0"/>
          </a:p>
          <a:p>
            <a:pPr algn="just"/>
            <a:r>
              <a:rPr lang="es-AR" dirty="0" smtClean="0"/>
              <a:t>Imperativos de inserción, competitividad y modernización capitalista.</a:t>
            </a:r>
            <a:endParaRPr lang="es-AR" b="1" dirty="0" smtClean="0"/>
          </a:p>
          <a:p>
            <a:pPr algn="just"/>
            <a:r>
              <a:rPr lang="es-AR" dirty="0" smtClean="0"/>
              <a:t>Preocupación por la gobernabilidad de los sistemas, apuestas a cambios organizaciones ante una situación social crecientemente desigualitaria</a:t>
            </a:r>
            <a:endParaRPr lang="es-A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Actores</a:t>
            </a:r>
            <a:endParaRPr lang="es-AR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AR" dirty="0" smtClean="0"/>
              <a:t>Del monopolio estatal a la pluralización de formas de gobierno de la mano de una </a:t>
            </a:r>
            <a:r>
              <a:rPr lang="es-AR" dirty="0" err="1" smtClean="0"/>
              <a:t>economización</a:t>
            </a:r>
            <a:r>
              <a:rPr lang="es-AR" dirty="0" smtClean="0"/>
              <a:t> de los medios de gobierno. Estatal, privado, filantrópico, informal. </a:t>
            </a:r>
            <a:endParaRPr lang="es-AR" b="1" dirty="0" smtClean="0"/>
          </a:p>
          <a:p>
            <a:r>
              <a:rPr lang="es-AR" dirty="0" smtClean="0"/>
              <a:t>Recentralización del gobierno (el Estado no abandona el centro de la escena). Idea de Estado Promotor: regulador y configurador del nuevo sistema.</a:t>
            </a:r>
            <a:endParaRPr lang="es-AR" b="1" dirty="0" smtClean="0"/>
          </a:p>
          <a:p>
            <a:r>
              <a:rPr lang="es-AR" dirty="0" smtClean="0"/>
              <a:t>Importancia de los intelectuales reformadores o analistas simbólicos, fundaciones y </a:t>
            </a:r>
            <a:r>
              <a:rPr lang="es-AR" dirty="0" err="1" smtClean="0"/>
              <a:t>think</a:t>
            </a:r>
            <a:r>
              <a:rPr lang="es-AR" dirty="0" smtClean="0"/>
              <a:t> </a:t>
            </a:r>
            <a:r>
              <a:rPr lang="es-AR" dirty="0" err="1" smtClean="0"/>
              <a:t>tanks</a:t>
            </a:r>
            <a:r>
              <a:rPr lang="es-AR" dirty="0" smtClean="0"/>
              <a:t> en los procesos de reforma. Equipos de gestión, con altas calificaciones profesionales y académicas. Propósito de jerarquizar cognitivamente las reformas. </a:t>
            </a:r>
            <a:endParaRPr lang="es-AR" b="1" dirty="0" smtClean="0"/>
          </a:p>
          <a:p>
            <a:r>
              <a:rPr lang="es-AR" dirty="0" smtClean="0"/>
              <a:t>Organismos internacionales de carácter financiero: financiamiento, asistencia técnica, monitoreos, etc. </a:t>
            </a:r>
            <a:endParaRPr lang="es-AR" b="1" dirty="0" smtClean="0"/>
          </a:p>
          <a:p>
            <a:endParaRPr lang="es-A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Lógicas</a:t>
            </a:r>
            <a:endParaRPr lang="es-AR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s-AR" dirty="0" smtClean="0"/>
              <a:t>Reformas más orientadas a la reconversión que a la expansión. Pretensión refundacional: Argentina 1993; Colombia, 1994; Chile, 1991; México, 1993; Paraguay, 1992, etc.</a:t>
            </a:r>
            <a:endParaRPr lang="es-AR" b="1" dirty="0" smtClean="0"/>
          </a:p>
          <a:p>
            <a:pPr lvl="0"/>
            <a:r>
              <a:rPr lang="es-AR" dirty="0" smtClean="0"/>
              <a:t>Del centralismo a la descentralización </a:t>
            </a:r>
            <a:endParaRPr lang="es-AR" b="1" dirty="0" smtClean="0"/>
          </a:p>
          <a:p>
            <a:pPr lvl="0"/>
            <a:r>
              <a:rPr lang="es-AR" dirty="0" smtClean="0"/>
              <a:t>Del universalismo en la oferta a la universalidad de la satisfacción (“tratar desigual a quienes son desiguales socialmente). De la sociedad de ciudadanos pretendida homogénea e unificada a la sociedad polarizada, fragmentada, en difícil recomposición. </a:t>
            </a:r>
            <a:endParaRPr lang="es-AR" b="1" dirty="0" smtClean="0"/>
          </a:p>
          <a:p>
            <a:pPr lvl="0"/>
            <a:r>
              <a:rPr lang="es-AR" dirty="0" smtClean="0"/>
              <a:t>De la ampliación progresiva de arriba hacia abajo a los más necesitados. Focalización de las políticas. </a:t>
            </a:r>
            <a:endParaRPr lang="es-AR" b="1" dirty="0" smtClean="0"/>
          </a:p>
          <a:p>
            <a:pPr lvl="0"/>
            <a:r>
              <a:rPr lang="es-AR" dirty="0" smtClean="0"/>
              <a:t>Poblaciones objeto: de la clase media y los grupos organizados a los pobres. </a:t>
            </a:r>
            <a:endParaRPr lang="es-AR" b="1" dirty="0" smtClean="0"/>
          </a:p>
          <a:p>
            <a:pPr lvl="0"/>
            <a:r>
              <a:rPr lang="es-AR" dirty="0" smtClean="0"/>
              <a:t>Enfoque de los medios hacia el impacto.</a:t>
            </a:r>
            <a:endParaRPr lang="es-AR" b="1" dirty="0" smtClean="0"/>
          </a:p>
          <a:p>
            <a:r>
              <a:rPr lang="es-AR" dirty="0" smtClean="0"/>
              <a:t> </a:t>
            </a:r>
            <a:endParaRPr lang="es-AR" b="1" dirty="0" smtClean="0"/>
          </a:p>
          <a:p>
            <a:endParaRPr lang="es-A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Financiamiento y resultados</a:t>
            </a:r>
            <a:endParaRPr lang="es-AR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Del estatal a la cofinanciación (lo que no cuesta no vale; el que puede debe pagar).</a:t>
            </a:r>
            <a:endParaRPr lang="es-AR" b="1" dirty="0" smtClean="0"/>
          </a:p>
          <a:p>
            <a:r>
              <a:rPr lang="es-AR" dirty="0" smtClean="0"/>
              <a:t>Del financiamiento de la oferta al subsidio a la demanda (competencia, libertad de elegir. </a:t>
            </a:r>
            <a:endParaRPr lang="es-AR" b="1" dirty="0" smtClean="0"/>
          </a:p>
          <a:p>
            <a:r>
              <a:rPr lang="es-AR" dirty="0" smtClean="0"/>
              <a:t>Segregativos o inclusivos. De acuerdo a </a:t>
            </a:r>
            <a:r>
              <a:rPr lang="es-AR" dirty="0" err="1" smtClean="0"/>
              <a:t>Tenti</a:t>
            </a:r>
            <a:r>
              <a:rPr lang="es-AR" dirty="0" smtClean="0"/>
              <a:t> (2007), la década de los noventa combinó el empobrecimiento y la exclusión masiva con la masificación de la escolarización de niños y adolescentes. Generaciones más pobres pero al mismo tiempo más escolarizadas. </a:t>
            </a:r>
            <a:endParaRPr lang="es-AR" b="1" dirty="0" smtClean="0"/>
          </a:p>
          <a:p>
            <a:endParaRPr lang="es-A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Reformas europeas de los 60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Aumentan años de escolaridad</a:t>
            </a:r>
          </a:p>
          <a:p>
            <a:r>
              <a:rPr lang="es-ES" dirty="0" smtClean="0"/>
              <a:t>Amplían espectro conocimientos sectores populares</a:t>
            </a:r>
          </a:p>
          <a:p>
            <a:r>
              <a:rPr lang="es-ES" dirty="0" smtClean="0"/>
              <a:t>Mejoran función compensatoria de la escuela sin renunciar a función diferenciadora. Estímulo al acceso al siguiente nivel educativo + Refuerzo de medidas selectivas.</a:t>
            </a:r>
          </a:p>
          <a:p>
            <a:r>
              <a:rPr lang="es-ES" dirty="0" smtClean="0"/>
              <a:t>España: creación en ´70 de estructura EGM (6ª 14 años) y estructura BUP y profesional. 1985: LODE obligatoriedad escolar extendida hasta 16 años.</a:t>
            </a:r>
          </a:p>
          <a:p>
            <a:r>
              <a:rPr lang="es-ES" dirty="0" smtClean="0"/>
              <a:t>Chile: autoritarismo Pinochet en los 70 crea municipalización de la administración y gestión educativa + sistema de financiamiento a la demanda educativa por parte del Estado. Efectos: aumento competencia y diferenciación, políticas focalizadas para compensarlo.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553</TotalTime>
  <Words>1905</Words>
  <Application>Microsoft Office PowerPoint</Application>
  <PresentationFormat>Presentación en pantalla (4:3)</PresentationFormat>
  <Paragraphs>104</Paragraphs>
  <Slides>20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2" baseType="lpstr">
      <vt:lpstr>Flujo</vt:lpstr>
      <vt:lpstr>Documento</vt:lpstr>
      <vt:lpstr>Las reformas educativas de los años 90. Argentina en foco</vt:lpstr>
      <vt:lpstr> Crisis o declive de la modernidad</vt:lpstr>
      <vt:lpstr>Diapositiva 3</vt:lpstr>
      <vt:lpstr>¿Cómo compatibilizar democracia y desarrollo?</vt:lpstr>
      <vt:lpstr>Agenda de políticas </vt:lpstr>
      <vt:lpstr>Actores</vt:lpstr>
      <vt:lpstr>Lógicas</vt:lpstr>
      <vt:lpstr>Financiamiento y resultados</vt:lpstr>
      <vt:lpstr>Reformas europeas de los 60</vt:lpstr>
      <vt:lpstr>La tradición reformista en Argentina</vt:lpstr>
      <vt:lpstr>Ley Federal de Educación</vt:lpstr>
      <vt:lpstr>Reforma en Argentina: LFE</vt:lpstr>
      <vt:lpstr>Metas educativas establecidas por la LFE y su extensión a partir de la Ley de Educación Nacional </vt:lpstr>
      <vt:lpstr>Metas educativas establecidas por la LFE y su extensión a partir de la Ley de Educación Nacional </vt:lpstr>
      <vt:lpstr>Metas educativas establecidas por la LFE y su extensión a partir de la Ley de Educación Nacional </vt:lpstr>
      <vt:lpstr>DESCENTRALIZACIÓN</vt:lpstr>
      <vt:lpstr>INCENTIVOS DOCENTES (FONID)</vt:lpstr>
      <vt:lpstr>Prácticas educativas I</vt:lpstr>
      <vt:lpstr>Prácticas Educativas II</vt:lpstr>
      <vt:lpstr>Bibliografía</vt:lpstr>
    </vt:vector>
  </TitlesOfParts>
  <Company>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Educación y neoliberalismo</dc:title>
  <dc:creator>Win7</dc:creator>
  <cp:lastModifiedBy>WinXP-SP3</cp:lastModifiedBy>
  <cp:revision>31</cp:revision>
  <dcterms:modified xsi:type="dcterms:W3CDTF">2020-04-30T17:57:41Z</dcterms:modified>
</cp:coreProperties>
</file>