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32"/>
  </p:notesMasterIdLst>
  <p:sldIdLst>
    <p:sldId id="266" r:id="rId2"/>
    <p:sldId id="299" r:id="rId3"/>
    <p:sldId id="260" r:id="rId4"/>
    <p:sldId id="328" r:id="rId5"/>
    <p:sldId id="272" r:id="rId6"/>
    <p:sldId id="273" r:id="rId7"/>
    <p:sldId id="275" r:id="rId8"/>
    <p:sldId id="274" r:id="rId9"/>
    <p:sldId id="325" r:id="rId10"/>
    <p:sldId id="259" r:id="rId11"/>
    <p:sldId id="262" r:id="rId12"/>
    <p:sldId id="516" r:id="rId13"/>
    <p:sldId id="507" r:id="rId14"/>
    <p:sldId id="303" r:id="rId15"/>
    <p:sldId id="310" r:id="rId16"/>
    <p:sldId id="304" r:id="rId17"/>
    <p:sldId id="305" r:id="rId18"/>
    <p:sldId id="306" r:id="rId19"/>
    <p:sldId id="307" r:id="rId20"/>
    <p:sldId id="308" r:id="rId21"/>
    <p:sldId id="309" r:id="rId22"/>
    <p:sldId id="269" r:id="rId23"/>
    <p:sldId id="270" r:id="rId24"/>
    <p:sldId id="271" r:id="rId25"/>
    <p:sldId id="258" r:id="rId26"/>
    <p:sldId id="300" r:id="rId27"/>
    <p:sldId id="506" r:id="rId28"/>
    <p:sldId id="301" r:id="rId29"/>
    <p:sldId id="263" r:id="rId30"/>
    <p:sldId id="515" r:id="rId3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00CC00"/>
    <a:srgbClr val="FF0066"/>
    <a:srgbClr val="009644"/>
    <a:srgbClr val="FF3300"/>
    <a:srgbClr val="FFFF99"/>
    <a:srgbClr val="000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0829" autoAdjust="0"/>
  </p:normalViewPr>
  <p:slideViewPr>
    <p:cSldViewPr>
      <p:cViewPr varScale="1">
        <p:scale>
          <a:sx n="58" d="100"/>
          <a:sy n="58" d="100"/>
        </p:scale>
        <p:origin x="1452" y="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9E6CF20-36B5-442D-8F40-20F3162BA2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40FD01-54B9-4EC9-AAD4-644A1C5418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33A1D73-D5B0-4D16-A324-D79DD31F3F66}" type="datetimeFigureOut">
              <a:rPr lang="es-ES"/>
              <a:pPr>
                <a:defRPr/>
              </a:pPr>
              <a:t>10/04/2021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9C79B3A2-B508-496F-AA89-843B998E4C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DBE90506-0AEB-4DE1-96B9-0DD5315D6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F784DE-E5CA-494A-B9B2-AF5BEBCC4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6EC7C-4589-4CD8-92F1-A42AEC211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591C7BA-854B-4526-BC7A-3864CA10EE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86034-C118-4C21-9D82-CE8D4E30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20014-DB74-4D24-B367-96EBC6BB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C9F54-1685-4C4E-BE67-BD1737C9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5C3ED-15B2-46F4-AE1E-C2AD5441467B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00484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F215B7-4CBD-46A3-9CA4-9AEB07FF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BBFA12-5EB4-4EDD-A4EC-ACF48F46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45EA1D-B567-4FB7-B185-D8ED9769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9C820-3A63-4A2E-B9D3-3B0FA88CF960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84635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17852-5FD7-4792-A5AA-C805A1D40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C343E-B26F-4B8D-96D6-FA8A1991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803B-8A60-4C7D-9097-E2D2FBFC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066EA-44A2-4337-B17E-EF2DBC618E9E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161638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81342FE2-8000-4CB6-9053-A052869F5A23}"/>
              </a:ext>
            </a:extLst>
          </p:cNvPr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85885583-1A11-430A-99FE-9862C764A511}"/>
              </a:ext>
            </a:extLst>
          </p:cNvPr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40377F-0DC9-4D28-A485-579AEBFA928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0E3279-9021-439C-BE18-B99B3C89712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5BAE56-BB1F-4148-81A2-1A97EC9F59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91920-DE35-4B37-A0EA-91FB593A9E04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997528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B5730-2B68-4A70-8204-45AE8B7C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F5753-BB07-49C6-A091-ED4F5BF0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42AE1-CBD3-4570-8D3B-A1622FBC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836D-1D3B-45F9-ACEA-A7085BDBE0E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016844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ED1669D5-6492-44C2-A213-4D77927E948D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A8AC5725-49CC-456F-AACF-C468B6B33D30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CCAC191-433C-4E4A-83C6-88155848963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80DA7C5-16DB-4B9D-B192-FEA8662A7E6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469ED24-6F39-4A86-82F4-EBCDE67B90D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8EBC-8BC6-4B6F-BB63-9AEE983C89D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292227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F13C94D6-9CBA-43F1-A081-75AB0BC15F33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937852B1-9A0F-46BD-902B-E079095DCF17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6274504-18C5-4DEA-B5BC-EF4D124B227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05F5B55-4CE3-4285-907B-04F96F5D481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67487EF-EF40-46F8-B893-CA6E5BC093D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EC42-C62F-4C0E-9C10-6412085CABCF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821364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F2069-13CF-4F60-B64A-84DAA2FB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EB97D-F3A1-434C-A624-DE433EEC5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F4B7A-D1B5-47A3-BA56-0FF89997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8E4CE-31C9-4067-9390-725DF5AA488A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679131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78D9C-2797-4EF2-8819-41E0FA4C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1990A-B5BE-4EB5-96DB-C4B5F959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905F8-0B97-455A-9A52-A8D35DD9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1C321-CED5-4AD6-9623-9AB53CF163CA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28702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6A33C-DCB6-4DE6-AD2E-92CAF4BE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58120-7E6D-4A9E-8034-9F5606F3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9C848-1088-4741-A425-B5DDAEB2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594A-B154-41FC-A3E9-342E1930C24A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8380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646D8-B1E6-47CC-BA2D-68C81B6D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C828C-7A1B-497B-BA98-0FBE7326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B7BF7-E9AA-44A7-A1E0-E7535859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33B8-CD7A-48D8-92FC-77429EC93067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66739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ECB788-08F6-4D70-AB0D-2600F124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2225D8-FE35-44A8-A4BD-DED29996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DD9C22-BFEC-4067-A616-8DDEC6A9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07DE1-1514-4868-A4B0-CC630D4E087B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17309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1D9985-245C-4A56-9D12-A7315DDB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D66331-4F65-49C3-A29A-E3576A92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731C9F-D3BF-48BE-8FCD-07853DAA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D40-F9F9-4C58-910E-F2E34FEEC37A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51412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882B48-F632-4ECC-9CAC-C4803095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145C3C-ECB6-4C6B-AE38-158FD96B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1E6F72-4308-4E5B-BFFE-1C65BB10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CDD2-578D-492A-AE2B-532277DD0A6A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8455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9C2268-3B64-41AE-9CA7-9270964C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41D8949-3E23-465B-B003-D37307DB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827DFE-1E4C-4570-B89F-A30DFFF4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E3399-803F-4D45-BA21-7A67B8CBFFC1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10751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0AE0AE-7950-4528-B488-B2B9996F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F7E6FD-75F7-4A3C-ABE1-5509661B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8F408D-4521-4E32-A2D4-C7C6A66C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3A9B-730F-42C4-962F-CE9D5524660B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60276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FDDC2D-7B81-4EFA-A150-5840229E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D52E5B-9BFA-4E23-8D81-2AE5E0F2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D92413-D712-4956-A8F2-A898B4BC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C6BF-9BED-4051-9653-E159C3ACDE93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50649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5B2719-3777-4486-A294-C3B3CEF9BECB}"/>
              </a:ext>
            </a:extLst>
          </p:cNvPr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EF1BD4A-0E11-4086-8C3D-50ECAB9153EF}"/>
              </a:ext>
            </a:extLst>
          </p:cNvPr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1FD8F1-B496-404E-9751-3013E34BA2A7}"/>
              </a:ext>
            </a:extLst>
          </p:cNvPr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9080D2F-BE24-4DA5-82C2-6C4565AB576F}"/>
              </a:ext>
            </a:extLst>
          </p:cNvPr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E9C973-CE53-439A-A690-37C019253B59}"/>
              </a:ext>
            </a:extLst>
          </p:cNvPr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9CDC73-E135-4B7F-B450-ECC3AE7E15F1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>
            <a:extLst>
              <a:ext uri="{FF2B5EF4-FFF2-40B4-BE49-F238E27FC236}">
                <a16:creationId xmlns:a16="http://schemas.microsoft.com/office/drawing/2014/main" id="{54A8150B-A053-4DAE-AA0E-B33508836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43" name="Text Placeholder 2">
            <a:extLst>
              <a:ext uri="{FF2B5EF4-FFF2-40B4-BE49-F238E27FC236}">
                <a16:creationId xmlns:a16="http://schemas.microsoft.com/office/drawing/2014/main" id="{4C3AAD57-FEFA-4806-9AB1-4939BE1B9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A3E3A-A664-438D-B77E-A7771436F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A93B5-7E2B-4B6E-B3D4-B12314FF6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34A15-8CBE-4315-82D1-D389950C6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1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E8D72C-6402-4D0D-BD33-F5AA1CFCAE28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5" r:id="rId12"/>
    <p:sldLayoutId id="2147483922" r:id="rId13"/>
    <p:sldLayoutId id="2147483926" r:id="rId14"/>
    <p:sldLayoutId id="2147483927" r:id="rId15"/>
    <p:sldLayoutId id="2147483923" r:id="rId16"/>
    <p:sldLayoutId id="2147483924" r:id="rId17"/>
  </p:sldLayoutIdLst>
  <p:transition spd="med">
    <p:cover dir="r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hyperlink" Target="#_ftn1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Título">
            <a:extLst>
              <a:ext uri="{FF2B5EF4-FFF2-40B4-BE49-F238E27FC236}">
                <a16:creationId xmlns:a16="http://schemas.microsoft.com/office/drawing/2014/main" id="{AC914B72-12F0-48AF-AACB-E495D8B336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1038" y="1916113"/>
            <a:ext cx="7991475" cy="1800225"/>
          </a:xfrm>
        </p:spPr>
        <p:txBody>
          <a:bodyPr/>
          <a:lstStyle/>
          <a:p>
            <a:pPr algn="ctr" eaLnBrk="1" hangingPunct="1"/>
            <a:r>
              <a:rPr lang="es-AR" altLang="es-ES" sz="4000" b="1" dirty="0">
                <a:latin typeface="Arial Narrow" panose="020B0606020202030204" pitchFamily="34" charset="0"/>
              </a:rPr>
              <a:t>Conformación, expansión y crisis del sistema educativo nacional en la Argentina </a:t>
            </a:r>
          </a:p>
        </p:txBody>
      </p:sp>
      <p:sp>
        <p:nvSpPr>
          <p:cNvPr id="5" name="4 Subtítulo">
            <a:extLst>
              <a:ext uri="{FF2B5EF4-FFF2-40B4-BE49-F238E27FC236}">
                <a16:creationId xmlns:a16="http://schemas.microsoft.com/office/drawing/2014/main" id="{47439201-75F4-4CC7-9D2A-64103C2AD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933825"/>
            <a:ext cx="7772400" cy="877888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s-AR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>
            <a:extLst>
              <a:ext uri="{FF2B5EF4-FFF2-40B4-BE49-F238E27FC236}">
                <a16:creationId xmlns:a16="http://schemas.microsoft.com/office/drawing/2014/main" id="{B00DB51F-7606-40C4-B9E0-F78B3A6D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algn="ctr" defTabSz="457207" eaLnBrk="1" fontAlgn="auto" hangingPunct="1">
              <a:spcAft>
                <a:spcPts val="0"/>
              </a:spcAft>
              <a:defRPr/>
            </a:pPr>
            <a:r>
              <a:rPr lang="es-AR" sz="2800" b="1" dirty="0">
                <a:latin typeface="Arial Narrow" panose="020B0606020202030204" pitchFamily="34" charset="0"/>
              </a:rPr>
              <a:t>Sociedades modernas</a:t>
            </a:r>
          </a:p>
        </p:txBody>
      </p:sp>
      <p:sp>
        <p:nvSpPr>
          <p:cNvPr id="2" name="1 Marcador de contenido">
            <a:extLst>
              <a:ext uri="{FF2B5EF4-FFF2-40B4-BE49-F238E27FC236}">
                <a16:creationId xmlns:a16="http://schemas.microsoft.com/office/drawing/2014/main" id="{578DD1B2-311D-4A5E-A354-B6DFA1DA6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765175"/>
            <a:ext cx="8147050" cy="5818188"/>
          </a:xfrm>
        </p:spPr>
        <p:txBody>
          <a:bodyPr rtlCol="0">
            <a:noAutofit/>
          </a:bodyPr>
          <a:lstStyle/>
          <a:p>
            <a:pPr marL="0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AR" sz="2400" dirty="0">
                <a:latin typeface="Arial Narrow" panose="020B0606020202030204" pitchFamily="34" charset="0"/>
              </a:rPr>
              <a:t>Estado- Nacional</a:t>
            </a:r>
          </a:p>
          <a:p>
            <a:pPr marL="521208" lvl="3" indent="-228604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2200" dirty="0">
                <a:latin typeface="Arial Narrow" panose="020B0606020202030204" pitchFamily="34" charset="0"/>
              </a:rPr>
              <a:t>La idea de ciudadanía</a:t>
            </a:r>
          </a:p>
          <a:p>
            <a:pPr marL="521208" lvl="3" indent="-228604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2200" dirty="0">
                <a:latin typeface="Arial Narrow" panose="020B0606020202030204" pitchFamily="34" charset="0"/>
              </a:rPr>
              <a:t>Cambios en la organización del poder</a:t>
            </a:r>
          </a:p>
          <a:p>
            <a:pPr marL="521208" lvl="3" indent="-228604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2200" dirty="0">
                <a:latin typeface="Arial Narrow" panose="020B0606020202030204" pitchFamily="34" charset="0"/>
              </a:rPr>
              <a:t>Organización de una administración y formación de un funcionario id</a:t>
            </a:r>
            <a:r>
              <a:rPr lang="es-ES" sz="2000" dirty="0">
                <a:latin typeface="Arial Narrow" panose="020B0606020202030204" pitchFamily="34" charset="0"/>
              </a:rPr>
              <a:t>óneo</a:t>
            </a:r>
          </a:p>
          <a:p>
            <a:pPr marL="0" indent="-342906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AR" sz="2400" dirty="0">
              <a:latin typeface="Arial Narrow" panose="020B0606020202030204" pitchFamily="34" charset="0"/>
            </a:endParaRPr>
          </a:p>
          <a:p>
            <a:pPr marL="0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AR" sz="2400" dirty="0">
                <a:latin typeface="Arial Narrow" panose="020B0606020202030204" pitchFamily="34" charset="0"/>
              </a:rPr>
              <a:t>Economía capitalista</a:t>
            </a:r>
          </a:p>
          <a:p>
            <a:pPr marL="521208" lvl="3" indent="-228604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2200" dirty="0">
                <a:latin typeface="Arial Narrow" panose="020B0606020202030204" pitchFamily="34" charset="0"/>
              </a:rPr>
              <a:t>Mercado</a:t>
            </a:r>
          </a:p>
          <a:p>
            <a:pPr marL="521208" lvl="3" indent="-228604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2200" dirty="0">
                <a:latin typeface="Arial Narrow" panose="020B0606020202030204" pitchFamily="34" charset="0"/>
              </a:rPr>
              <a:t>Propiedad privada de medios de producción</a:t>
            </a:r>
          </a:p>
          <a:p>
            <a:pPr marL="521208" lvl="3" indent="-228604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2200" dirty="0">
                <a:latin typeface="Arial Narrow" panose="020B0606020202030204" pitchFamily="34" charset="0"/>
              </a:rPr>
              <a:t>Fuerza de trabajo asalariada</a:t>
            </a:r>
          </a:p>
          <a:p>
            <a:pPr marL="0" indent="-342906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AR" sz="2400" dirty="0">
              <a:latin typeface="Arial Narrow" panose="020B0606020202030204" pitchFamily="34" charset="0"/>
            </a:endParaRPr>
          </a:p>
          <a:p>
            <a:pPr marL="0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AR" sz="2400" dirty="0">
                <a:latin typeface="Arial Narrow" panose="020B0606020202030204" pitchFamily="34" charset="0"/>
              </a:rPr>
              <a:t>Cultura</a:t>
            </a:r>
          </a:p>
          <a:p>
            <a:pPr marL="598932" lvl="1" indent="-34290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2200" dirty="0">
                <a:latin typeface="Arial Narrow" panose="020B0606020202030204" pitchFamily="34" charset="0"/>
              </a:rPr>
              <a:t>Iluminismo – la luz de la razón ilumina la realidad para comprenderla</a:t>
            </a:r>
          </a:p>
          <a:p>
            <a:pPr marL="0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AR" sz="2400" dirty="0">
                <a:latin typeface="Arial Narrow" panose="020B0606020202030204" pitchFamily="34" charset="0"/>
              </a:rPr>
              <a:t>Secularización</a:t>
            </a:r>
          </a:p>
          <a:p>
            <a:pPr marL="541782" lvl="1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2200" dirty="0">
                <a:latin typeface="Arial Narrow" panose="020B0606020202030204" pitchFamily="34" charset="0"/>
              </a:rPr>
              <a:t>La religión se vuelve un asunto de la vida privada</a:t>
            </a:r>
          </a:p>
          <a:p>
            <a:pPr marL="0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AR" sz="2400" dirty="0">
                <a:latin typeface="Arial Narrow" panose="020B0606020202030204" pitchFamily="34" charset="0"/>
              </a:rPr>
              <a:t>Sociedades Urbanas</a:t>
            </a:r>
          </a:p>
          <a:p>
            <a:pPr marL="0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s-AR" sz="2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>
            <a:extLst>
              <a:ext uri="{FF2B5EF4-FFF2-40B4-BE49-F238E27FC236}">
                <a16:creationId xmlns:a16="http://schemas.microsoft.com/office/drawing/2014/main" id="{DEC2D040-B31A-4D6B-AD69-07F201A2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431800"/>
          </a:xfrm>
        </p:spPr>
        <p:txBody>
          <a:bodyPr rtlCol="0">
            <a:normAutofit fontScale="90000"/>
          </a:bodyPr>
          <a:lstStyle/>
          <a:p>
            <a:pPr algn="ctr" defTabSz="457207" eaLnBrk="1" fontAlgn="auto" hangingPunct="1">
              <a:spcAft>
                <a:spcPts val="0"/>
              </a:spcAft>
              <a:defRPr/>
            </a:pPr>
            <a:r>
              <a:rPr lang="es-AR" sz="2800" b="1" dirty="0">
                <a:latin typeface="Arial Narrow" panose="020B0606020202030204" pitchFamily="34" charset="0"/>
              </a:rPr>
              <a:t>Los sistema educativos como dispositivo de gobierno</a:t>
            </a:r>
          </a:p>
        </p:txBody>
      </p:sp>
      <p:sp>
        <p:nvSpPr>
          <p:cNvPr id="2" name="1 Marcador de contenido">
            <a:extLst>
              <a:ext uri="{FF2B5EF4-FFF2-40B4-BE49-F238E27FC236}">
                <a16:creationId xmlns:a16="http://schemas.microsoft.com/office/drawing/2014/main" id="{1BA80CE5-28A5-4FA6-813C-B433BA14B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 rtlCol="0">
            <a:noAutofit/>
          </a:bodyPr>
          <a:lstStyle/>
          <a:p>
            <a:pPr marL="109728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sz="2400" dirty="0">
                <a:latin typeface="Arial Narrow" panose="020B0606020202030204" pitchFamily="34" charset="0"/>
              </a:rPr>
              <a:t>El problema del gobierno en las sociedades modernas</a:t>
            </a:r>
          </a:p>
          <a:p>
            <a:pPr marL="109728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s-ES" sz="2400" dirty="0">
              <a:latin typeface="Arial Narrow" panose="020B0606020202030204" pitchFamily="34" charset="0"/>
            </a:endParaRPr>
          </a:p>
          <a:p>
            <a:pPr marL="708660" lvl="1" indent="-34290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2000" dirty="0">
                <a:latin typeface="Arial Narrow" panose="020B0606020202030204" pitchFamily="34" charset="0"/>
              </a:rPr>
              <a:t>Cómo se gobierna una sociedad de hombres libres y racionales? </a:t>
            </a:r>
          </a:p>
          <a:p>
            <a:pPr marL="708660" lvl="1" indent="-34290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2000" dirty="0">
                <a:latin typeface="Arial Narrow" panose="020B0606020202030204" pitchFamily="34" charset="0"/>
              </a:rPr>
              <a:t>Como se asignan los diferentes trabajos-ocupaciones en una sociedad? </a:t>
            </a:r>
          </a:p>
          <a:p>
            <a:pPr marL="708660" lvl="1" indent="-34290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2000" dirty="0">
                <a:latin typeface="Arial Narrow" panose="020B0606020202030204" pitchFamily="34" charset="0"/>
              </a:rPr>
              <a:t>Cómo transmitir una cultura común, y a la vez, los conocimientos locales?</a:t>
            </a:r>
          </a:p>
          <a:p>
            <a:pPr marL="109728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s-ES" sz="2400" dirty="0">
              <a:latin typeface="Arial Narrow" panose="020B0606020202030204" pitchFamily="34" charset="0"/>
            </a:endParaRPr>
          </a:p>
          <a:p>
            <a:pPr marL="109728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sz="2400" dirty="0">
                <a:latin typeface="Arial Narrow" panose="020B0606020202030204" pitchFamily="34" charset="0"/>
              </a:rPr>
              <a:t>Las funciones sociales de los sistemas educativos </a:t>
            </a:r>
          </a:p>
          <a:p>
            <a:pPr marL="109728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s-ES" sz="2400" dirty="0">
              <a:latin typeface="Arial Narrow" panose="020B0606020202030204" pitchFamily="34" charset="0"/>
            </a:endParaRPr>
          </a:p>
          <a:p>
            <a:pPr marL="651510" lvl="1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2000" dirty="0">
                <a:latin typeface="Arial Narrow" panose="020B0606020202030204" pitchFamily="34" charset="0"/>
              </a:rPr>
              <a:t>Formación del Ciudadano</a:t>
            </a:r>
          </a:p>
          <a:p>
            <a:pPr marL="651510" lvl="1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2000" dirty="0">
                <a:latin typeface="Arial Narrow" panose="020B0606020202030204" pitchFamily="34" charset="0"/>
              </a:rPr>
              <a:t>Generar una identidad nacional</a:t>
            </a:r>
          </a:p>
          <a:p>
            <a:pPr marL="651510" lvl="1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2000" dirty="0">
                <a:latin typeface="Arial Narrow" panose="020B0606020202030204" pitchFamily="34" charset="0"/>
              </a:rPr>
              <a:t>Preparación y distribuye la población para diferentes ocupaciones</a:t>
            </a:r>
          </a:p>
          <a:p>
            <a:pPr marL="651510" lvl="1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2000" dirty="0">
                <a:latin typeface="Arial Narrow" panose="020B0606020202030204" pitchFamily="34" charset="0"/>
              </a:rPr>
              <a:t>Legitima el orden social</a:t>
            </a:r>
          </a:p>
          <a:p>
            <a:pPr marL="109728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s-ES" dirty="0">
              <a:latin typeface="Arial Narrow" panose="020B0606020202030204" pitchFamily="34" charset="0"/>
            </a:endParaRPr>
          </a:p>
          <a:p>
            <a:pPr marL="109728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sz="2400" dirty="0">
                <a:latin typeface="Arial Narrow" panose="020B0606020202030204" pitchFamily="34" charset="0"/>
              </a:rPr>
              <a:t>La meritocracia como ideología</a:t>
            </a:r>
          </a:p>
          <a:p>
            <a:pPr marL="708660" lvl="1" indent="-34290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2000" dirty="0">
                <a:latin typeface="Arial Narrow" panose="020B0606020202030204" pitchFamily="34" charset="0"/>
              </a:rPr>
              <a:t>La idea que supone que los méritos (sea por dones naturales o por esfuerzo) son los que determinan la selección de los individuos.</a:t>
            </a:r>
          </a:p>
          <a:p>
            <a:pPr marL="109728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s-ES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>
                <a16:creationId xmlns:a16="http://schemas.microsoft.com/office/drawing/2014/main" id="{F9A227D2-8C86-4A4C-B602-DE2E7D99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2" y="692696"/>
            <a:ext cx="7377966" cy="2736304"/>
          </a:xfrm>
        </p:spPr>
        <p:txBody>
          <a:bodyPr rtlCol="0">
            <a:normAutofit fontScale="90000"/>
          </a:bodyPr>
          <a:lstStyle/>
          <a:p>
            <a:pPr lvl="1" algn="ctr" eaLnBrk="1" hangingPunct="1">
              <a:spcBef>
                <a:spcPct val="0"/>
              </a:spcBef>
              <a:defRPr/>
            </a:pPr>
            <a:r>
              <a:rPr lang="es-AR" sz="4800" b="1" dirty="0">
                <a:latin typeface="Arial Narrow" panose="020B0606020202030204" pitchFamily="34" charset="0"/>
              </a:rPr>
              <a:t>La conformación del sistema educativo nacional en la Argentina</a:t>
            </a:r>
            <a:br>
              <a:rPr lang="es-AR" sz="4800" b="1" dirty="0">
                <a:latin typeface="Arial Narrow" panose="020B0606020202030204" pitchFamily="34" charset="0"/>
              </a:rPr>
            </a:br>
            <a:br>
              <a:rPr lang="es-AR" sz="4800" b="1" dirty="0">
                <a:latin typeface="Arial Narrow" panose="020B0606020202030204" pitchFamily="34" charset="0"/>
              </a:rPr>
            </a:br>
            <a:endParaRPr lang="es-AR" sz="2200" b="1" dirty="0">
              <a:latin typeface="Arial Narrow" panose="020B0606020202030204" pitchFamily="34" charset="0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822DADE-4697-4B12-B351-C6FDF1584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7377966" cy="2362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AR" altLang="es-AR" sz="2200" dirty="0">
                <a:latin typeface="Arial Narrow" panose="020B0606020202030204" pitchFamily="34" charset="0"/>
                <a:cs typeface="Arial" panose="020B0604020202020204" pitchFamily="34" charset="0"/>
              </a:rPr>
              <a:t>La matriz socio-política y matriz socio-educativa.</a:t>
            </a:r>
            <a:br>
              <a:rPr lang="es-AR" altLang="es-AR" sz="22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s-AR" altLang="es-AR" sz="2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altLang="es-ES" sz="2200" dirty="0">
                <a:latin typeface="Arial Narrow" panose="020B0606020202030204" pitchFamily="34" charset="0"/>
              </a:rPr>
              <a:t>Modelo agro-exportador, formación del Estado liberal y orden político oligárquico.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200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El problema de la homogeneidad cultural, la cuestión social y la dominación política. </a:t>
            </a:r>
            <a:endParaRPr lang="es-ES" sz="2200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Marcador de contenido 4">
            <a:extLst>
              <a:ext uri="{FF2B5EF4-FFF2-40B4-BE49-F238E27FC236}">
                <a16:creationId xmlns:a16="http://schemas.microsoft.com/office/drawing/2014/main" id="{DD5032F0-EB02-4B04-B4CD-393F86C022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50" y="908050"/>
            <a:ext cx="8075613" cy="4951413"/>
          </a:xfrm>
        </p:spPr>
      </p:pic>
      <p:sp>
        <p:nvSpPr>
          <p:cNvPr id="18435" name="Título 2">
            <a:extLst>
              <a:ext uri="{FF2B5EF4-FFF2-40B4-BE49-F238E27FC236}">
                <a16:creationId xmlns:a16="http://schemas.microsoft.com/office/drawing/2014/main" id="{7DC61842-5AB9-4DD5-8492-9A6952E02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ctr" eaLnBrk="1" hangingPunct="1"/>
            <a:r>
              <a:rPr lang="es-ES" altLang="es-ES" sz="2800" b="1" dirty="0">
                <a:latin typeface="Arial Narrow" panose="020B0606020202030204" pitchFamily="34" charset="0"/>
              </a:rPr>
              <a:t>Temprana expansión y masificación de la educación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2">
            <a:extLst>
              <a:ext uri="{FF2B5EF4-FFF2-40B4-BE49-F238E27FC236}">
                <a16:creationId xmlns:a16="http://schemas.microsoft.com/office/drawing/2014/main" id="{4BE1E5BC-E2A4-45BF-8C75-3AE25DDC6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8" y="452438"/>
            <a:ext cx="7975600" cy="744537"/>
          </a:xfrm>
        </p:spPr>
        <p:txBody>
          <a:bodyPr/>
          <a:lstStyle/>
          <a:p>
            <a:pPr algn="ctr" eaLnBrk="1" hangingPunct="1"/>
            <a:r>
              <a:rPr lang="es-ES" altLang="es-ES" sz="2800" b="1">
                <a:latin typeface="Arial Narrow" panose="020B0606020202030204" pitchFamily="34" charset="0"/>
              </a:rPr>
              <a:t>Los inmigrantes llegando al puerto de Buenos Aires</a:t>
            </a:r>
          </a:p>
        </p:txBody>
      </p:sp>
      <p:pic>
        <p:nvPicPr>
          <p:cNvPr id="19459" name="Picture 8" descr="Gran inmigración europea en Argentina - Wikipedia, la enciclopedia ...">
            <a:extLst>
              <a:ext uri="{FF2B5EF4-FFF2-40B4-BE49-F238E27FC236}">
                <a16:creationId xmlns:a16="http://schemas.microsoft.com/office/drawing/2014/main" id="{F78417E5-C843-45D5-9FFC-A652425FE7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1138" y="1481138"/>
            <a:ext cx="6181725" cy="4525962"/>
          </a:xfrm>
          <a:noFill/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2">
            <a:extLst>
              <a:ext uri="{FF2B5EF4-FFF2-40B4-BE49-F238E27FC236}">
                <a16:creationId xmlns:a16="http://schemas.microsoft.com/office/drawing/2014/main" id="{D4EFD633-7B8A-4A93-B6AD-D98B192D7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8" y="452438"/>
            <a:ext cx="8202612" cy="1104900"/>
          </a:xfrm>
        </p:spPr>
        <p:txBody>
          <a:bodyPr/>
          <a:lstStyle/>
          <a:p>
            <a:pPr algn="ctr" eaLnBrk="1" hangingPunct="1"/>
            <a:r>
              <a:rPr lang="es-ES" altLang="es-ES" sz="2800" b="1">
                <a:latin typeface="Arial Narrow" panose="020B0606020202030204" pitchFamily="34" charset="0"/>
              </a:rPr>
              <a:t>Salón comedor del Hotel de los Inmigrantes,</a:t>
            </a:r>
            <a:br>
              <a:rPr lang="es-ES" altLang="es-ES" sz="2800" b="1">
                <a:latin typeface="Arial Narrow" panose="020B0606020202030204" pitchFamily="34" charset="0"/>
              </a:rPr>
            </a:br>
            <a:r>
              <a:rPr lang="es-ES" altLang="es-ES" sz="2800" b="1">
                <a:latin typeface="Arial Narrow" panose="020B0606020202030204" pitchFamily="34" charset="0"/>
              </a:rPr>
              <a:t>Buenos Aires 1902</a:t>
            </a:r>
          </a:p>
        </p:txBody>
      </p:sp>
      <p:pic>
        <p:nvPicPr>
          <p:cNvPr id="20483" name="Picture 2" descr="1902. Hotel de Inmigrantes: en el comedor del antiguo caserón de ...">
            <a:extLst>
              <a:ext uri="{FF2B5EF4-FFF2-40B4-BE49-F238E27FC236}">
                <a16:creationId xmlns:a16="http://schemas.microsoft.com/office/drawing/2014/main" id="{F309EE10-1B36-4812-82F6-35039FB7DD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79600"/>
            <a:ext cx="8229600" cy="3729038"/>
          </a:xfrm>
          <a:noFill/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2">
            <a:extLst>
              <a:ext uri="{FF2B5EF4-FFF2-40B4-BE49-F238E27FC236}">
                <a16:creationId xmlns:a16="http://schemas.microsoft.com/office/drawing/2014/main" id="{9244A790-3F3A-4F9B-AD95-8FE541EEB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8" y="692150"/>
            <a:ext cx="8120062" cy="720725"/>
          </a:xfrm>
        </p:spPr>
        <p:txBody>
          <a:bodyPr/>
          <a:lstStyle/>
          <a:p>
            <a:pPr algn="ctr" eaLnBrk="1" hangingPunct="1"/>
            <a:r>
              <a:rPr lang="es-ES" altLang="es-ES" sz="2800" b="1">
                <a:latin typeface="Arial Narrow" panose="020B0606020202030204" pitchFamily="34" charset="0"/>
              </a:rPr>
              <a:t>Los conventillos de inmigrantes, Buenos Aires</a:t>
            </a:r>
          </a:p>
        </p:txBody>
      </p:sp>
      <p:pic>
        <p:nvPicPr>
          <p:cNvPr id="21507" name="Picture 2" descr="LOS CONVENTILLOS (1870) – El arcón de la historia Argentina">
            <a:extLst>
              <a:ext uri="{FF2B5EF4-FFF2-40B4-BE49-F238E27FC236}">
                <a16:creationId xmlns:a16="http://schemas.microsoft.com/office/drawing/2014/main" id="{E8E30210-4CCB-4FDC-81B0-AF550CBBC3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225" y="1773238"/>
            <a:ext cx="6575425" cy="3816350"/>
          </a:xfrm>
          <a:noFill/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2">
            <a:extLst>
              <a:ext uri="{FF2B5EF4-FFF2-40B4-BE49-F238E27FC236}">
                <a16:creationId xmlns:a16="http://schemas.microsoft.com/office/drawing/2014/main" id="{F4AA35C5-C66A-4CA4-88B4-4C794C11C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574675"/>
          </a:xfrm>
        </p:spPr>
        <p:txBody>
          <a:bodyPr/>
          <a:lstStyle/>
          <a:p>
            <a:pPr algn="ctr" eaLnBrk="1" hangingPunct="1"/>
            <a:r>
              <a:rPr lang="es-ES" altLang="es-ES" sz="2800" b="1">
                <a:latin typeface="Arial Narrow" panose="020B0606020202030204" pitchFamily="34" charset="0"/>
              </a:rPr>
              <a:t>Los conventillos de inmigrantes, Buenos Aires</a:t>
            </a:r>
            <a:endParaRPr lang="es-ES" altLang="es-ES" sz="2800" b="1"/>
          </a:p>
        </p:txBody>
      </p:sp>
      <p:pic>
        <p:nvPicPr>
          <p:cNvPr id="22531" name="Picture 2" descr="Los Conventillos de Buenos Aires Origen, la Vida y Características">
            <a:extLst>
              <a:ext uri="{FF2B5EF4-FFF2-40B4-BE49-F238E27FC236}">
                <a16:creationId xmlns:a16="http://schemas.microsoft.com/office/drawing/2014/main" id="{0E7BA00D-0D7D-41BC-8DE5-69522F34D8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544638"/>
            <a:ext cx="5943600" cy="4400550"/>
          </a:xfrm>
          <a:noFill/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2">
            <a:extLst>
              <a:ext uri="{FF2B5EF4-FFF2-40B4-BE49-F238E27FC236}">
                <a16:creationId xmlns:a16="http://schemas.microsoft.com/office/drawing/2014/main" id="{B0D9A143-69BF-44BC-A3C8-6A737320A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8" y="452438"/>
            <a:ext cx="7975600" cy="673100"/>
          </a:xfrm>
        </p:spPr>
        <p:txBody>
          <a:bodyPr/>
          <a:lstStyle/>
          <a:p>
            <a:pPr algn="ctr" eaLnBrk="1" hangingPunct="1"/>
            <a:r>
              <a:rPr lang="es-ES" altLang="es-ES" sz="2800" b="1">
                <a:latin typeface="Arial Narrow" panose="020B0606020202030204" pitchFamily="34" charset="0"/>
              </a:rPr>
              <a:t>Los inmigrantes crean los primeros sindicatos</a:t>
            </a:r>
          </a:p>
        </p:txBody>
      </p:sp>
      <p:pic>
        <p:nvPicPr>
          <p:cNvPr id="23555" name="Picture 2" descr="Los vientos rojos en la Argentina | A cien años de ... | Página12">
            <a:extLst>
              <a:ext uri="{FF2B5EF4-FFF2-40B4-BE49-F238E27FC236}">
                <a16:creationId xmlns:a16="http://schemas.microsoft.com/office/drawing/2014/main" id="{BE5A160F-934D-42C5-AA5F-F2BC854D82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481138"/>
            <a:ext cx="6788150" cy="4525962"/>
          </a:xfrm>
          <a:noFill/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2">
            <a:extLst>
              <a:ext uri="{FF2B5EF4-FFF2-40B4-BE49-F238E27FC236}">
                <a16:creationId xmlns:a16="http://schemas.microsoft.com/office/drawing/2014/main" id="{1C142D40-2F56-481B-9F38-38C5100AA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altLang="es-ES" sz="2800">
                <a:latin typeface="Arial Narrow" panose="020B0606020202030204" pitchFamily="34" charset="0"/>
              </a:rPr>
              <a:t>Nuevas ideas y conflicto social</a:t>
            </a:r>
            <a:br>
              <a:rPr lang="es-ES" altLang="es-ES" sz="2800">
                <a:latin typeface="Arial Narrow" panose="020B0606020202030204" pitchFamily="34" charset="0"/>
              </a:rPr>
            </a:br>
            <a:r>
              <a:rPr lang="es-ES" altLang="es-ES" sz="2800">
                <a:latin typeface="Arial Narrow" panose="020B0606020202030204" pitchFamily="34" charset="0"/>
              </a:rPr>
              <a:t>anarquismo, socialismo y comunismo</a:t>
            </a:r>
          </a:p>
        </p:txBody>
      </p:sp>
      <p:pic>
        <p:nvPicPr>
          <p:cNvPr id="24579" name="Picture 2" descr="Anarquismo en Argentina - Wikipedia, la enciclopedia libre">
            <a:extLst>
              <a:ext uri="{FF2B5EF4-FFF2-40B4-BE49-F238E27FC236}">
                <a16:creationId xmlns:a16="http://schemas.microsoft.com/office/drawing/2014/main" id="{990A26C0-6875-4AD1-97E5-A06A31F633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819275"/>
            <a:ext cx="5761038" cy="3770313"/>
          </a:xfrm>
          <a:noFill/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Título">
            <a:extLst>
              <a:ext uri="{FF2B5EF4-FFF2-40B4-BE49-F238E27FC236}">
                <a16:creationId xmlns:a16="http://schemas.microsoft.com/office/drawing/2014/main" id="{55D1F21D-2603-4D22-880D-0C5795110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 algn="ctr" eaLnBrk="1" hangingPunct="1"/>
            <a:r>
              <a:rPr lang="es-AR" altLang="es-ES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Objetivos de la presentación</a:t>
            </a:r>
          </a:p>
        </p:txBody>
      </p:sp>
      <p:sp>
        <p:nvSpPr>
          <p:cNvPr id="6147" name="1 Marcador de contenido">
            <a:extLst>
              <a:ext uri="{FF2B5EF4-FFF2-40B4-BE49-F238E27FC236}">
                <a16:creationId xmlns:a16="http://schemas.microsoft.com/office/drawing/2014/main" id="{2FDE18AD-3940-4E0F-B281-6F0FD92175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981075"/>
            <a:ext cx="7931150" cy="554355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r>
              <a:rPr lang="es-ES" altLang="es-ES" sz="2400" dirty="0">
                <a:latin typeface="Arial Narrow" panose="020B0606020202030204" pitchFamily="34" charset="0"/>
              </a:rPr>
              <a:t>Marco conceptual</a:t>
            </a:r>
          </a:p>
          <a:p>
            <a:pPr marL="655638" lvl="1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2200" dirty="0">
                <a:latin typeface="Arial Narrow" panose="020B0606020202030204" pitchFamily="34" charset="0"/>
              </a:rPr>
              <a:t>Diferencias entre Educación, Escuela y Sistema Educativo</a:t>
            </a:r>
          </a:p>
          <a:p>
            <a:pPr marL="655638" lvl="1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2200" dirty="0">
                <a:latin typeface="Arial Narrow" panose="020B0606020202030204" pitchFamily="34" charset="0"/>
              </a:rPr>
              <a:t>Los sistemas educativos como dispositivos de gobierno de las sociedades modernas</a:t>
            </a:r>
          </a:p>
          <a:p>
            <a:pPr marL="0" indent="0" algn="just" eaLnBrk="1" hangingPunct="1"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endParaRPr lang="es-ES" altLang="es-ES" sz="2400" dirty="0">
              <a:latin typeface="Arial Narrow" panose="020B060602020203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es-AR" altLang="es-AR" sz="2400" dirty="0">
                <a:latin typeface="Arial Narrow" panose="020B0606020202030204" pitchFamily="34" charset="0"/>
                <a:cs typeface="Arial" panose="020B0604020202020204" pitchFamily="34" charset="0"/>
              </a:rPr>
              <a:t>La noción de matriz socio-política y matriz socio-educativa.</a:t>
            </a:r>
          </a:p>
          <a:p>
            <a:pPr lvl="1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2200" dirty="0">
                <a:latin typeface="Arial Narrow" panose="020B0606020202030204" pitchFamily="34" charset="0"/>
              </a:rPr>
              <a:t>Modelo agro-exportador, formación del Estado liberal y orden político oligárquico</a:t>
            </a:r>
          </a:p>
          <a:p>
            <a:pPr marL="0" indent="0" algn="just" eaLnBrk="1" hangingPunct="1"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endParaRPr lang="es-ES" altLang="es-ES" sz="2400" dirty="0">
              <a:latin typeface="Arial Narrow" panose="020B060602020203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Wingdings 3" panose="05040102010807070707" pitchFamily="18" charset="2"/>
              <a:buNone/>
              <a:defRPr/>
            </a:pPr>
            <a:r>
              <a:rPr lang="es-ES" altLang="es-ES" sz="2400" dirty="0">
                <a:latin typeface="Arial Narrow" panose="020B0606020202030204" pitchFamily="34" charset="0"/>
              </a:rPr>
              <a:t>La hipótesis de </a:t>
            </a:r>
            <a:r>
              <a:rPr lang="es-ES" altLang="es-ES" sz="2400" dirty="0" err="1">
                <a:latin typeface="Arial Narrow" panose="020B0606020202030204" pitchFamily="34" charset="0"/>
              </a:rPr>
              <a:t>Tedesco</a:t>
            </a:r>
            <a:r>
              <a:rPr lang="es-ES" altLang="es-ES" sz="2400" dirty="0">
                <a:latin typeface="Arial Narrow" panose="020B0606020202030204" pitchFamily="34" charset="0"/>
              </a:rPr>
              <a:t> sobre las razones que impulsaron la conformación de un sistema educativo nacional en Argentina.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sz="2200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El problema de la homogeneidad cultural y la necesidad de constitución de la nacionalidad.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sz="2200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El problema de la dominación política. 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sz="2200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Ley 1420 y Ley </a:t>
            </a:r>
            <a:r>
              <a:rPr lang="es-ES" sz="2200" dirty="0" err="1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Lainez</a:t>
            </a:r>
            <a:r>
              <a:rPr lang="es-ES" sz="2200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 como instrumentos para la pertenencia Nacional. </a:t>
            </a:r>
            <a:endParaRPr lang="es-ES" altLang="es-ES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>
            <a:extLst>
              <a:ext uri="{FF2B5EF4-FFF2-40B4-BE49-F238E27FC236}">
                <a16:creationId xmlns:a16="http://schemas.microsoft.com/office/drawing/2014/main" id="{5A195985-1E37-465D-9C58-E6C033C22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8" y="452438"/>
            <a:ext cx="7975600" cy="744537"/>
          </a:xfrm>
        </p:spPr>
        <p:txBody>
          <a:bodyPr/>
          <a:lstStyle/>
          <a:p>
            <a:pPr algn="ctr" eaLnBrk="1" hangingPunct="1"/>
            <a:r>
              <a:rPr lang="es-ES" altLang="es-ES" sz="2800" b="1">
                <a:latin typeface="Arial Narrow" panose="020B0606020202030204" pitchFamily="34" charset="0"/>
              </a:rPr>
              <a:t>Escuela galesa, Rawson, Argentina (ca. 1880)</a:t>
            </a:r>
          </a:p>
        </p:txBody>
      </p:sp>
      <p:pic>
        <p:nvPicPr>
          <p:cNvPr id="25603" name="Picture 2" descr="1841 Escuela galesa, Rawson, Argentina (ca. 1880 Foto &amp; Imagen De ...">
            <a:extLst>
              <a:ext uri="{FF2B5EF4-FFF2-40B4-BE49-F238E27FC236}">
                <a16:creationId xmlns:a16="http://schemas.microsoft.com/office/drawing/2014/main" id="{07353F7C-66D5-416D-9046-C72124DC62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0" y="1481138"/>
            <a:ext cx="5524500" cy="4525962"/>
          </a:xfrm>
          <a:noFill/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2">
            <a:extLst>
              <a:ext uri="{FF2B5EF4-FFF2-40B4-BE49-F238E27FC236}">
                <a16:creationId xmlns:a16="http://schemas.microsoft.com/office/drawing/2014/main" id="{4F08CDC5-BC06-446F-82D1-8DA89C95A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1488"/>
            <a:ext cx="8147050" cy="941387"/>
          </a:xfrm>
        </p:spPr>
        <p:txBody>
          <a:bodyPr/>
          <a:lstStyle/>
          <a:p>
            <a:pPr algn="ctr" eaLnBrk="1" hangingPunct="1"/>
            <a:r>
              <a:rPr lang="es-ES" altLang="es-ES" sz="2800" b="1">
                <a:latin typeface="Arial Narrow" panose="020B0606020202030204" pitchFamily="34" charset="0"/>
              </a:rPr>
              <a:t>Alumnos de la escuela mixta Nº6 Colonia Popular. Chaco, 1909</a:t>
            </a:r>
          </a:p>
        </p:txBody>
      </p:sp>
      <p:pic>
        <p:nvPicPr>
          <p:cNvPr id="26627" name="Picture 2" descr="Fotos Antiguas de Mendoza, Argentina y el Mundo de cada década ...">
            <a:extLst>
              <a:ext uri="{FF2B5EF4-FFF2-40B4-BE49-F238E27FC236}">
                <a16:creationId xmlns:a16="http://schemas.microsoft.com/office/drawing/2014/main" id="{153F9F93-3F7E-4BED-82F8-C3DC5D3813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0638" y="1773238"/>
            <a:ext cx="6562725" cy="4319587"/>
          </a:xfrm>
          <a:noFill/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660D070-6DD4-4FC7-AE71-7D9912CECE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29600" cy="5395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2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Período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1860-1880</a:t>
                      </a:r>
                    </a:p>
                  </a:txBody>
                  <a:tcPr marT="45728" marB="45728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Normativas e instituciones</a:t>
                      </a:r>
                    </a:p>
                  </a:txBody>
                  <a:tcPr marT="45728" marB="45728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Ideas pedagógicas</a:t>
                      </a:r>
                    </a:p>
                  </a:txBody>
                  <a:tcPr marT="45728" marB="45728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719">
                <a:tc>
                  <a:txBody>
                    <a:bodyPr/>
                    <a:lstStyle/>
                    <a:p>
                      <a:endParaRPr lang="es-AR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Bartolomé</a:t>
                      </a:r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Mitre </a:t>
                      </a:r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1862 – 1868</a:t>
                      </a:r>
                    </a:p>
                    <a:p>
                      <a:endParaRPr kumimoji="0" lang="es-AR" sz="1800" b="0" i="0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s-AR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Domingo F. Sarmiento </a:t>
                      </a:r>
                    </a:p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1868 - 1874</a:t>
                      </a:r>
                      <a:endParaRPr kumimoji="0" lang="es-AR" sz="1800" b="0" i="0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kumimoji="0" lang="es-AR" sz="1800" b="0" i="0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kumimoji="0" lang="es-AR" sz="1800" b="0" i="0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kumimoji="0" lang="es-AR" sz="1800" b="0" i="0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s-AR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Nicolás Avellaneda</a:t>
                      </a:r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1874 - 1880</a:t>
                      </a:r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1853/60. Constitución Nacional</a:t>
                      </a:r>
                    </a:p>
                    <a:p>
                      <a:pPr algn="l"/>
                      <a:endParaRPr lang="es-AR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1863. Creación de Colegios</a:t>
                      </a:r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Nacionales.</a:t>
                      </a:r>
                    </a:p>
                    <a:p>
                      <a:pPr algn="l"/>
                      <a:endParaRPr lang="es-AR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1871. Creación de la Escuela</a:t>
                      </a:r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Normal de Paraná.</a:t>
                      </a:r>
                    </a:p>
                    <a:p>
                      <a:pPr algn="l"/>
                      <a:endParaRPr lang="es-AR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1873. Constitución</a:t>
                      </a:r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de la Provincia de Buenos Aires</a:t>
                      </a:r>
                    </a:p>
                    <a:p>
                      <a:pPr algn="l"/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1875. Ley de Educación</a:t>
                      </a:r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Común Nro. 988 (Bs As.)</a:t>
                      </a:r>
                    </a:p>
                    <a:p>
                      <a:pPr algn="l"/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1880. Creación de Consejo Nacional de Educación</a:t>
                      </a:r>
                    </a:p>
                    <a:p>
                      <a:pPr algn="l"/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es-AR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Enciclopedismo</a:t>
                      </a:r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como modelo de s</a:t>
                      </a:r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ocialización de la elites provinciales</a:t>
                      </a:r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Formación docente organizada alrededor de Escuela de aplicación</a:t>
                      </a:r>
                    </a:p>
                    <a:p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Antecedente de la Ley 1.420</a:t>
                      </a:r>
                      <a:endParaRPr lang="es-AR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784" name="Título 2">
            <a:extLst>
              <a:ext uri="{FF2B5EF4-FFF2-40B4-BE49-F238E27FC236}">
                <a16:creationId xmlns:a16="http://schemas.microsoft.com/office/drawing/2014/main" id="{0580BC46-19CA-47C1-9E81-8D4FD3FEB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5588"/>
            <a:ext cx="8229600" cy="850900"/>
          </a:xfrm>
        </p:spPr>
        <p:txBody>
          <a:bodyPr/>
          <a:lstStyle/>
          <a:p>
            <a:pPr algn="ctr" eaLnBrk="1" hangingPunct="1"/>
            <a:r>
              <a:rPr lang="es-ES" altLang="es-ES" sz="2800" b="1">
                <a:latin typeface="Arial Narrow" panose="020B0606020202030204" pitchFamily="34" charset="0"/>
                <a:cs typeface="Arial" panose="020B0604020202020204" pitchFamily="34" charset="0"/>
              </a:rPr>
              <a:t>La conformación del sistema educativo nacional </a:t>
            </a:r>
            <a:br>
              <a:rPr lang="es-ES" altLang="es-ES" sz="2800" b="1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ES" altLang="es-ES" sz="2800" b="1">
                <a:latin typeface="Arial Narrow" panose="020B0606020202030204" pitchFamily="34" charset="0"/>
                <a:cs typeface="Arial" panose="020B0604020202020204" pitchFamily="34" charset="0"/>
              </a:rPr>
              <a:t>1860-1880 (cronología)  </a:t>
            </a:r>
            <a:endParaRPr lang="es-AR" altLang="es-ES" sz="2800" b="1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1246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F93EA80-DDDD-4C2F-A7A1-5F33638152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155700"/>
          <a:ext cx="8229600" cy="566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2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Período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1880-1898</a:t>
                      </a:r>
                    </a:p>
                  </a:txBody>
                  <a:tcPr marT="45715" marB="45715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Normativas e instituciones</a:t>
                      </a:r>
                    </a:p>
                  </a:txBody>
                  <a:tcPr marT="45715" marB="45715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Ideas pedagógicas</a:t>
                      </a:r>
                    </a:p>
                  </a:txBody>
                  <a:tcPr marT="45715" marB="45715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8923">
                <a:tc>
                  <a:txBody>
                    <a:bodyPr/>
                    <a:lstStyle/>
                    <a:p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Julio A. Roca</a:t>
                      </a:r>
                    </a:p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1880 – 1886</a:t>
                      </a:r>
                    </a:p>
                    <a:p>
                      <a:endParaRPr kumimoji="0" lang="es-AR" sz="18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kumimoji="0" lang="es-AR" sz="18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kumimoji="0" lang="es-AR" sz="18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kumimoji="0" lang="es-AR" sz="18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kumimoji="0" lang="es-AR" sz="18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kumimoji="0" lang="es-AR" sz="18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Miguel </a:t>
                      </a:r>
                      <a:r>
                        <a:rPr kumimoji="0" lang="es-AR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Juaréz</a:t>
                      </a:r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AR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Celman</a:t>
                      </a:r>
                      <a:endParaRPr kumimoji="0" lang="es-AR" sz="18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1886 – 1890</a:t>
                      </a:r>
                    </a:p>
                    <a:p>
                      <a:endParaRPr kumimoji="0" lang="es-AR" sz="18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Carlos Pellegrini</a:t>
                      </a:r>
                    </a:p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1890 – 1892</a:t>
                      </a:r>
                    </a:p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Luis Sáenz</a:t>
                      </a:r>
                      <a:r>
                        <a:rPr kumimoji="0" lang="es-AR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Peña</a:t>
                      </a:r>
                    </a:p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1892 - 1895</a:t>
                      </a:r>
                    </a:p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José E. </a:t>
                      </a:r>
                      <a:r>
                        <a:rPr kumimoji="0" lang="es-AR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Uriburu</a:t>
                      </a:r>
                      <a:endParaRPr kumimoji="0" lang="es-AR" sz="18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1895 – 1898</a:t>
                      </a:r>
                      <a:endParaRPr lang="es-AR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1882. Congreso Pedagógico</a:t>
                      </a:r>
                    </a:p>
                    <a:p>
                      <a:pPr algn="l"/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1884. Ley de Educación Común 1.420 (nacional para Capital Federal y territorios Nacionales.</a:t>
                      </a:r>
                    </a:p>
                    <a:p>
                      <a:pPr algn="l"/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1885. Ley Avellaneda. </a:t>
                      </a:r>
                    </a:p>
                    <a:p>
                      <a:pPr algn="l"/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1889. Proyecto </a:t>
                      </a:r>
                      <a:r>
                        <a:rPr lang="es-AR" sz="1800" baseline="0" dirty="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Magnasco</a:t>
                      </a:r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de reforma educativa</a:t>
                      </a:r>
                    </a:p>
                    <a:p>
                      <a:pPr algn="l"/>
                      <a:endParaRPr lang="es-AR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s-AR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1890. Creación de la primera Escuela</a:t>
                      </a:r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de Comercio</a:t>
                      </a:r>
                    </a:p>
                    <a:p>
                      <a:pPr algn="l"/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1897. Creación de la primera Escuela Técnica (industrial)</a:t>
                      </a:r>
                      <a:endParaRPr lang="es-AR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Matriz</a:t>
                      </a:r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educativa estado-céntrica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Educación primeria para los sectores populares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Educación secundaria para los sectores medios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Universidad para las elites</a:t>
                      </a:r>
                    </a:p>
                    <a:p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Positivismo educativo</a:t>
                      </a:r>
                    </a:p>
                    <a:p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Primeras críticas al sistema educativo y propuestas de reforma</a:t>
                      </a:r>
                    </a:p>
                    <a:p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Diferenciación del nivel medio a través de modalidades </a:t>
                      </a:r>
                    </a:p>
                    <a:p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08" name="Título 2">
            <a:extLst>
              <a:ext uri="{FF2B5EF4-FFF2-40B4-BE49-F238E27FC236}">
                <a16:creationId xmlns:a16="http://schemas.microsoft.com/office/drawing/2014/main" id="{6395355C-D10B-4BB4-903F-C770411D6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algn="ctr" eaLnBrk="1" hangingPunct="1"/>
            <a:r>
              <a:rPr lang="es-ES" altLang="es-ES" sz="2800" b="1">
                <a:latin typeface="Arial Narrow" panose="020B0606020202030204" pitchFamily="34" charset="0"/>
                <a:cs typeface="Arial" panose="020B0604020202020204" pitchFamily="34" charset="0"/>
              </a:rPr>
              <a:t>La conformación del sistema educativo nacional </a:t>
            </a:r>
            <a:br>
              <a:rPr lang="es-ES" altLang="es-ES" sz="2800" b="1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ES" altLang="es-ES" sz="2800" b="1">
                <a:latin typeface="Arial Narrow" panose="020B0606020202030204" pitchFamily="34" charset="0"/>
                <a:cs typeface="Arial" panose="020B0604020202020204" pitchFamily="34" charset="0"/>
              </a:rPr>
              <a:t>1880-1898 (cronología) </a:t>
            </a:r>
            <a:endParaRPr lang="es-AR" altLang="es-ES" sz="2800" b="1"/>
          </a:p>
        </p:txBody>
      </p:sp>
    </p:spTree>
    <p:extLst>
      <p:ext uri="{BB962C8B-B14F-4D97-AF65-F5344CB8AC3E}">
        <p14:creationId xmlns:p14="http://schemas.microsoft.com/office/powerpoint/2010/main" val="416069911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5AA214A-5B09-40D7-9B04-55AD247C0E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155700"/>
          <a:ext cx="8229600" cy="566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6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Período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1904-1930</a:t>
                      </a:r>
                    </a:p>
                  </a:txBody>
                  <a:tcPr marT="45715" marB="45715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Normativas e instituciones</a:t>
                      </a:r>
                    </a:p>
                  </a:txBody>
                  <a:tcPr marT="45715" marB="45715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Ideas pedagógicas</a:t>
                      </a:r>
                    </a:p>
                  </a:txBody>
                  <a:tcPr marT="45715" marB="45715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8923">
                <a:tc>
                  <a:txBody>
                    <a:bodyPr/>
                    <a:lstStyle/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Manuel Quintana 1904 – 1906</a:t>
                      </a:r>
                    </a:p>
                    <a:p>
                      <a:endParaRPr kumimoji="0" lang="es-AR" sz="18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José Figueroa Alcorta </a:t>
                      </a:r>
                    </a:p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1906 - 1910</a:t>
                      </a:r>
                      <a:endParaRPr lang="es-AR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Roque Sáenz</a:t>
                      </a:r>
                      <a:r>
                        <a:rPr kumimoji="0" lang="es-AR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Peña</a:t>
                      </a:r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1910 – 1914</a:t>
                      </a:r>
                    </a:p>
                    <a:p>
                      <a:endParaRPr kumimoji="0" lang="es-AR" sz="18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Victorino de la Plaza</a:t>
                      </a:r>
                    </a:p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1914 – 1916</a:t>
                      </a:r>
                    </a:p>
                    <a:p>
                      <a:endParaRPr kumimoji="0" lang="es-AR" sz="18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Hipólito </a:t>
                      </a:r>
                      <a:r>
                        <a:rPr kumimoji="0" lang="es-AR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Yrigoyen</a:t>
                      </a:r>
                      <a:endParaRPr kumimoji="0" lang="es-AR" sz="1800" b="0" i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s-AR" sz="18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1916 – 1922</a:t>
                      </a:r>
                      <a:endParaRPr lang="es-AR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1905. Ley </a:t>
                      </a:r>
                      <a:r>
                        <a:rPr lang="es-AR" sz="1800" dirty="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Lainez</a:t>
                      </a:r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Habilita al Estado Nacional a fundar escuelas primarias en las provincias.</a:t>
                      </a:r>
                    </a:p>
                    <a:p>
                      <a:pPr algn="l"/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1915. Reforma Saavedra Lamas (Escuela Intermedia)</a:t>
                      </a:r>
                    </a:p>
                    <a:p>
                      <a:pPr algn="l"/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1918. Reforma Universitaria de Córdoba</a:t>
                      </a:r>
                      <a:endParaRPr lang="es-AR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Expansión</a:t>
                      </a:r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acelerada de la escolarización primaria</a:t>
                      </a:r>
                      <a:endParaRPr lang="es-AR" sz="18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 partir del centenario – educación patriótica</a:t>
                      </a:r>
                    </a:p>
                    <a:p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Creciente regulación del </a:t>
                      </a:r>
                      <a:r>
                        <a:rPr lang="es-AR" sz="1800" baseline="0" dirty="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curriculum</a:t>
                      </a:r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Debate sobre la función de la escuela media y propuestas de diferenciación</a:t>
                      </a:r>
                    </a:p>
                    <a:p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Democratización, antimperialismo  latinoamericanista y misión social de la universidad</a:t>
                      </a:r>
                    </a:p>
                    <a:p>
                      <a:endParaRPr lang="es-AR" sz="1800" baseline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sz="180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Espiritualismo educativo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32" name="Título 2">
            <a:extLst>
              <a:ext uri="{FF2B5EF4-FFF2-40B4-BE49-F238E27FC236}">
                <a16:creationId xmlns:a16="http://schemas.microsoft.com/office/drawing/2014/main" id="{6404E679-7302-4576-A370-2497F9A94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algn="ctr" eaLnBrk="1" hangingPunct="1"/>
            <a:r>
              <a:rPr lang="es-ES" altLang="es-ES" sz="2800" b="1">
                <a:latin typeface="Arial Narrow" panose="020B0606020202030204" pitchFamily="34" charset="0"/>
                <a:cs typeface="Arial" panose="020B0604020202020204" pitchFamily="34" charset="0"/>
              </a:rPr>
              <a:t>La conformación del sistema educativo nacional </a:t>
            </a:r>
            <a:br>
              <a:rPr lang="es-ES" altLang="es-ES" sz="2800" b="1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ES" altLang="es-ES" sz="2800" b="1">
                <a:latin typeface="Arial Narrow" panose="020B0606020202030204" pitchFamily="34" charset="0"/>
                <a:cs typeface="Arial" panose="020B0604020202020204" pitchFamily="34" charset="0"/>
              </a:rPr>
              <a:t>1904-1922 (cronología) </a:t>
            </a:r>
            <a:endParaRPr lang="es-AR" altLang="es-ES" sz="2800" b="1"/>
          </a:p>
        </p:txBody>
      </p:sp>
    </p:spTree>
    <p:extLst>
      <p:ext uri="{BB962C8B-B14F-4D97-AF65-F5344CB8AC3E}">
        <p14:creationId xmlns:p14="http://schemas.microsoft.com/office/powerpoint/2010/main" val="65661930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>
            <a:extLst>
              <a:ext uri="{FF2B5EF4-FFF2-40B4-BE49-F238E27FC236}">
                <a16:creationId xmlns:a16="http://schemas.microsoft.com/office/drawing/2014/main" id="{8B2A018D-5D14-48EB-832D-10260EA44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ctr" eaLnBrk="1" hangingPunct="1"/>
            <a:r>
              <a:rPr lang="es-ES" altLang="es-ES" sz="2800" b="1">
                <a:latin typeface="Arial Narrow" panose="020B0606020202030204" pitchFamily="34" charset="0"/>
              </a:rPr>
              <a:t>Escuelas Provinciales y Láinez en 1936</a:t>
            </a:r>
            <a:endParaRPr lang="es-AR" altLang="es-ES" sz="2800">
              <a:latin typeface="Arial Narrow" panose="020B0606020202030204" pitchFamily="34" charset="0"/>
            </a:endParaRPr>
          </a:p>
        </p:txBody>
      </p:sp>
      <p:graphicFrame>
        <p:nvGraphicFramePr>
          <p:cNvPr id="35843" name="Object 2">
            <a:extLst>
              <a:ext uri="{FF2B5EF4-FFF2-40B4-BE49-F238E27FC236}">
                <a16:creationId xmlns:a16="http://schemas.microsoft.com/office/drawing/2014/main" id="{988E982A-B7CD-4847-844C-492E239ACA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8113" y="908050"/>
          <a:ext cx="6265862" cy="56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67352" imgH="5074959" progId="Word.Document.12">
                  <p:embed/>
                </p:oleObj>
              </mc:Choice>
              <mc:Fallback>
                <p:oleObj name="Document" r:id="rId2" imgW="5767352" imgH="5074959" progId="Word.Document.12">
                  <p:embed/>
                  <p:pic>
                    <p:nvPicPr>
                      <p:cNvPr id="35843" name="Object 2">
                        <a:extLst>
                          <a:ext uri="{FF2B5EF4-FFF2-40B4-BE49-F238E27FC236}">
                            <a16:creationId xmlns:a16="http://schemas.microsoft.com/office/drawing/2014/main" id="{988E982A-B7CD-4847-844C-492E239ACA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908050"/>
                        <a:ext cx="6265862" cy="568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166069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DBE2BC7-79BF-4F2B-A002-F1A09033AA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7450" y="1328738"/>
          <a:ext cx="7129465" cy="4525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5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04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DISTRITOS CENSALES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1" marR="71101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NÚMERO DE ESCUELAS SOSTENIDAS POR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1" marR="7110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1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La 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Nación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1" marR="71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La 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Provincia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1" marR="71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La Muni-cipalidad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1" marR="71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La Bene-ficencia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1" marR="71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Corpora-ciones religiosas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1" marR="71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La acción privada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1" marR="711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Capital Federal...............................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Provincia de Buenos Aires.............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   ”       ”   Santa </a:t>
                      </a:r>
                      <a:r>
                        <a:rPr lang="es-ES" sz="800" dirty="0" err="1">
                          <a:effectLst/>
                        </a:rPr>
                        <a:t>Fé</a:t>
                      </a:r>
                      <a:r>
                        <a:rPr lang="es-ES" sz="800" dirty="0">
                          <a:effectLst/>
                        </a:rPr>
                        <a:t>....................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   ”       ”   Entre Ríos.................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   ”       ”   Corrientes..................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   ”       ”   San Luis....................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   ”       ”   Córdoba....................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   ”       ”   Santiago del Estero....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   ”       ”   Tucumán....................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   ”       ”   Mendoza....................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   ”       ”   San Juan....................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   ”       ”   La Rioja....................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   ”       ”   Catamarca.................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   ”       ”   Salta..........................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   ”       ”   Jujuy.........................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Territorio del Chaco.......................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 ”          ”   Chubut.....................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 ”         de Formosa....................   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”          ”   Misiones...................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”         del </a:t>
                      </a:r>
                      <a:r>
                        <a:rPr lang="es-ES" sz="800" dirty="0" err="1">
                          <a:effectLst/>
                        </a:rPr>
                        <a:t>Neuquen</a:t>
                      </a:r>
                      <a:r>
                        <a:rPr lang="es-ES" sz="800" dirty="0">
                          <a:effectLst/>
                        </a:rPr>
                        <a:t>...................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”         de La Pampa...................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    ”         del Rio Negro.................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Toda la República.........................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1" marR="71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217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4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4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37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36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3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41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37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40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38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33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38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21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24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10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36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17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43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683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1" marR="71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1 436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272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336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220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231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111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175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236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81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66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75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82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83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68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3 472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1" marR="71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20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23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1" marR="71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48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12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8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15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3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89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1" marR="71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52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55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24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11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4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30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7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8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8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3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5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203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1" marR="71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255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236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204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107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17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15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-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5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4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3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-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-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2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-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-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-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-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-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-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-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-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851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1" marR="7110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6A0F8CF5-34DA-4DE6-B195-B7355033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000"/>
          </a:xfrm>
        </p:spPr>
        <p:txBody>
          <a:bodyPr rtlCol="0">
            <a:normAutofit fontScale="90000"/>
          </a:bodyPr>
          <a:lstStyle/>
          <a:p>
            <a:pPr algn="ctr" defTabSz="457207" eaLnBrk="1" fontAlgn="auto" hangingPunct="1">
              <a:spcAft>
                <a:spcPts val="0"/>
              </a:spcAft>
              <a:defRPr/>
            </a:pPr>
            <a:r>
              <a:rPr lang="es-ES" sz="2800" b="1" dirty="0">
                <a:latin typeface="Arial Narrow" panose="020B0606020202030204" pitchFamily="34" charset="0"/>
              </a:rPr>
              <a:t>Argentina. </a:t>
            </a:r>
            <a:br>
              <a:rPr lang="es-ES" sz="2800" b="1" dirty="0">
                <a:latin typeface="Arial Narrow" panose="020B0606020202030204" pitchFamily="34" charset="0"/>
              </a:rPr>
            </a:br>
            <a:r>
              <a:rPr lang="es-ES" sz="2800" b="1" dirty="0">
                <a:latin typeface="Arial Narrow" panose="020B0606020202030204" pitchFamily="34" charset="0"/>
              </a:rPr>
              <a:t>Números de Escuelas según tipo de gestión 1909</a:t>
            </a:r>
          </a:p>
        </p:txBody>
      </p:sp>
      <p:sp>
        <p:nvSpPr>
          <p:cNvPr id="27679" name="Rectangle 2">
            <a:extLst>
              <a:ext uri="{FF2B5EF4-FFF2-40B4-BE49-F238E27FC236}">
                <a16:creationId xmlns:a16="http://schemas.microsoft.com/office/drawing/2014/main" id="{445D1481-21C5-4C38-A224-15F936EB5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1328738"/>
            <a:ext cx="1216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/>
          </a:p>
        </p:txBody>
      </p:sp>
      <p:sp>
        <p:nvSpPr>
          <p:cNvPr id="27680" name="Rectangle 3">
            <a:extLst>
              <a:ext uri="{FF2B5EF4-FFF2-40B4-BE49-F238E27FC236}">
                <a16:creationId xmlns:a16="http://schemas.microsoft.com/office/drawing/2014/main" id="{B1A9FE6C-380F-47C3-91C4-39C63C4AE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019800"/>
            <a:ext cx="4464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altLang="es-ES" sz="1000">
                <a:latin typeface="Times New Roman" panose="02020603050405020304" pitchFamily="18" charset="0"/>
                <a:cs typeface="Times New Roman" panose="02020603050405020304" pitchFamily="18" charset="0"/>
              </a:rPr>
              <a:t>Fuente, </a:t>
            </a:r>
            <a:r>
              <a:rPr lang="es-ES" altLang="es-ES" sz="1000" i="1">
                <a:latin typeface="Times New Roman" panose="02020603050405020304" pitchFamily="18" charset="0"/>
                <a:cs typeface="Times New Roman" panose="02020603050405020304" pitchFamily="18" charset="0"/>
              </a:rPr>
              <a:t>Censo Escolar</a:t>
            </a:r>
            <a:r>
              <a:rPr lang="es-ES" altLang="es-ES" sz="1000">
                <a:latin typeface="Times New Roman" panose="02020603050405020304" pitchFamily="18" charset="0"/>
                <a:cs typeface="Times New Roman" panose="02020603050405020304" pitchFamily="18" charset="0"/>
              </a:rPr>
              <a:t>. Buenos Aires, CNE, 1909.</a:t>
            </a:r>
            <a:endParaRPr lang="es-ES" altLang="es-ES" sz="600"/>
          </a:p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2FDD312-2041-4580-AB38-E622FE8A48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" y="2089150"/>
          <a:ext cx="7704139" cy="345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1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NACIONALIDADES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27" marR="69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Varones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27" marR="69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Mujeres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27" marR="69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Total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27" marR="69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Relacion con la total poblacion escolar de la República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27" marR="6942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3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Argentinos......................................</a:t>
                      </a: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Alemanes........................................</a:t>
                      </a: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Bolivianos......................................</a:t>
                      </a: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Brasileros........................................</a:t>
                      </a: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Chilenos..........................................</a:t>
                      </a: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Españoles........................................</a:t>
                      </a: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Franceses........................................</a:t>
                      </a: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Ingleses...........................................</a:t>
                      </a: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Italianos..........................................</a:t>
                      </a: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Paraguayos......................................</a:t>
                      </a: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Uruguayos......................................</a:t>
                      </a: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Demás nacionalidades....................</a:t>
                      </a: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                   </a:t>
                      </a: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                     Totales.......................</a:t>
                      </a:r>
                      <a:endParaRPr lang="es-ES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27" marR="69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540 017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329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266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4 968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1 196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12 297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589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268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15 456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908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3 705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4 884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584 883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27" marR="69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509 967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320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246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4 263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958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10 687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542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262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13 742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736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3 338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4 653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549 714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27" marR="69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1 049 984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649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9 231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2 154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22 984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1 131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29 198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1 644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7 043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9 537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1 134 597</a:t>
                      </a:r>
                      <a:endParaRPr lang="es-E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27" marR="69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925 4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0 6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0 5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8 1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1 9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20 3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1 0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0 5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25 7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1 4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6 2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8 4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1 000</a:t>
                      </a:r>
                      <a:endParaRPr lang="es-E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27" marR="6942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EB808112-84BF-4788-BC4F-02D168C0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587375"/>
          </a:xfrm>
        </p:spPr>
        <p:txBody>
          <a:bodyPr rtlCol="0">
            <a:normAutofit/>
          </a:bodyPr>
          <a:lstStyle/>
          <a:p>
            <a:pPr algn="ctr" defTabSz="457207" eaLnBrk="1" fontAlgn="auto" hangingPunct="1">
              <a:spcAft>
                <a:spcPts val="0"/>
              </a:spcAft>
              <a:defRPr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Las nacionalidades de la población escolar. 1909</a:t>
            </a:r>
          </a:p>
        </p:txBody>
      </p:sp>
      <p:sp>
        <p:nvSpPr>
          <p:cNvPr id="28695" name="Rectangle 2">
            <a:extLst>
              <a:ext uri="{FF2B5EF4-FFF2-40B4-BE49-F238E27FC236}">
                <a16:creationId xmlns:a16="http://schemas.microsoft.com/office/drawing/2014/main" id="{E764CF71-CB53-4C4D-BAE8-39F22BE0B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446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/>
          </a:p>
        </p:txBody>
      </p:sp>
      <p:sp>
        <p:nvSpPr>
          <p:cNvPr id="28696" name="Line 1">
            <a:extLst>
              <a:ext uri="{FF2B5EF4-FFF2-40B4-BE49-F238E27FC236}">
                <a16:creationId xmlns:a16="http://schemas.microsoft.com/office/drawing/2014/main" id="{BC4690B3-7520-443E-91F0-F2330F60E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4437063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697" name="Rectangle 3">
            <a:extLst>
              <a:ext uri="{FF2B5EF4-FFF2-40B4-BE49-F238E27FC236}">
                <a16:creationId xmlns:a16="http://schemas.microsoft.com/office/drawing/2014/main" id="{B43D41FE-E552-4825-BD04-9EDB6692E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930900"/>
            <a:ext cx="4608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 	  Fuente, </a:t>
            </a:r>
            <a:r>
              <a:rPr lang="es-ES" altLang="es-ES" sz="1000" i="1">
                <a:latin typeface="Times New Roman" panose="02020603050405020304" pitchFamily="18" charset="0"/>
                <a:cs typeface="Times New Roman" panose="02020603050405020304" pitchFamily="18" charset="0"/>
              </a:rPr>
              <a:t>Censo Escolar</a:t>
            </a:r>
            <a:r>
              <a:rPr lang="es-ES" altLang="es-ES" sz="1000">
                <a:latin typeface="Times New Roman" panose="02020603050405020304" pitchFamily="18" charset="0"/>
                <a:cs typeface="Times New Roman" panose="02020603050405020304" pitchFamily="18" charset="0"/>
              </a:rPr>
              <a:t>. Buenos Aires, CNE, 1909.</a:t>
            </a:r>
            <a:endParaRPr lang="es-ES" altLang="es-ES" sz="600"/>
          </a:p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D55079A-52F1-48A2-AA7E-BDE18B3B41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43608" y="1196752"/>
          <a:ext cx="7272806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3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3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3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3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3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8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PAISES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Año a que se refieren las cifras de las columnas 3, 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Parte del presupuesto destinado a instruccion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Año a que se refieren las cifras de las columnas 6, 7, 8, 9,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Edades que abarca la </a:t>
                      </a:r>
                      <a:r>
                        <a:rPr lang="es-ES" sz="1000" dirty="0" err="1">
                          <a:effectLst/>
                        </a:rPr>
                        <a:t>poblacion</a:t>
                      </a:r>
                      <a:r>
                        <a:rPr lang="es-ES" sz="1000" dirty="0">
                          <a:effectLst/>
                        </a:rPr>
                        <a:t> escolar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Escuelas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Maestros</a:t>
                      </a:r>
                      <a:endParaRPr lang="es-ES" sz="120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Alumnos de las escuelas primarias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Alumnos por cada 1000 habitantes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Alumnos por cada escuela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Alumnos por cada maestro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1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Alemania.............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Austria-Hungria...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Bélgica.................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España..................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Francia..................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Italia.....................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Paises Bajos.........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Reino Unido.........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Rep. Argentina</a:t>
                      </a:r>
                      <a:r>
                        <a:rPr lang="es-ES" sz="900" baseline="30000">
                          <a:effectLst/>
                          <a:hlinkClick r:id="rId2" action="ppaction://hlinkfile"/>
                        </a:rPr>
                        <a:t>(*)</a:t>
                      </a:r>
                      <a:r>
                        <a:rPr lang="es-ES" sz="900">
                          <a:effectLst/>
                        </a:rPr>
                        <a:t>...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Suiza.....................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1883/1884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1883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1883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1882/1883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1883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1883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1882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1882/18831884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3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  5,3    %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2,8   ”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6,7  ”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3,3  ”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5,4  ”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3,7  ”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8,2  ”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5,1  ”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8,0  ”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17,9  ”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1881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1880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1878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1881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1880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1879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1881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1881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1884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1882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6-4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6-14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6-13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6-13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6-13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6-12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6-12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-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5-14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6-16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57000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33580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5729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29828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73764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48530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3830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28784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1817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4799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103400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76199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11808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30000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119870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48530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14174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?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2877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9813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7100000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4113967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687749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1769602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4949591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2057977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544615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4301578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104139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454211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157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109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126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105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133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73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134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123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35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157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125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123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120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59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67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43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143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150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57</a:t>
                      </a:r>
                      <a:endParaRPr lang="es-E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11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69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54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58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59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41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42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31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?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36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45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699" name="Título 2">
            <a:extLst>
              <a:ext uri="{FF2B5EF4-FFF2-40B4-BE49-F238E27FC236}">
                <a16:creationId xmlns:a16="http://schemas.microsoft.com/office/drawing/2014/main" id="{9A29B801-ADBB-49EC-A8C0-E0746545A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ctr" eaLnBrk="1" hangingPunct="1"/>
            <a:r>
              <a:rPr lang="es-ES" altLang="es-ES" sz="2800">
                <a:latin typeface="Arial Narrow" panose="020B0606020202030204" pitchFamily="34" charset="0"/>
              </a:rPr>
              <a:t>Presupuesto destinado a la Educación</a:t>
            </a:r>
          </a:p>
        </p:txBody>
      </p:sp>
      <p:sp>
        <p:nvSpPr>
          <p:cNvPr id="29700" name="Rectangle 1">
            <a:hlinkClick r:id="rId2"/>
            <a:extLst>
              <a:ext uri="{FF2B5EF4-FFF2-40B4-BE49-F238E27FC236}">
                <a16:creationId xmlns:a16="http://schemas.microsoft.com/office/drawing/2014/main" id="{FEF6D50C-23B0-4404-AF4F-1AF722483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6064250"/>
            <a:ext cx="68516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000">
                <a:latin typeface="Times New Roman" panose="02020603050405020304" pitchFamily="18" charset="0"/>
                <a:cs typeface="Times New Roman" panose="02020603050405020304" pitchFamily="18" charset="0"/>
              </a:rPr>
              <a:t>	  Fuente, </a:t>
            </a:r>
            <a:r>
              <a:rPr lang="es-ES" altLang="es-ES" sz="1000" i="1">
                <a:latin typeface="Times New Roman" panose="02020603050405020304" pitchFamily="18" charset="0"/>
                <a:cs typeface="Times New Roman" panose="02020603050405020304" pitchFamily="18" charset="0"/>
              </a:rPr>
              <a:t>Censo Escolar 1883-1884. </a:t>
            </a:r>
            <a:r>
              <a:rPr lang="es-ES" altLang="es-ES" sz="1000">
                <a:latin typeface="Times New Roman" panose="02020603050405020304" pitchFamily="18" charset="0"/>
                <a:cs typeface="Times New Roman" panose="02020603050405020304" pitchFamily="18" charset="0"/>
              </a:rPr>
              <a:t>Buenos Aires. CNE, 1884</a:t>
            </a:r>
            <a:endParaRPr lang="es-ES" altLang="es-ES" sz="600"/>
          </a:p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br>
              <a:rPr lang="es-ES" altLang="es-ES" sz="1800">
                <a:latin typeface="Arial" panose="020B0604020202020204" pitchFamily="34" charset="0"/>
              </a:rPr>
            </a:b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7F4D4DB6-3CA8-4A2E-A5CE-4AA3A90C9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6026150"/>
            <a:ext cx="4006850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/>
          </a:p>
        </p:txBody>
      </p:sp>
      <p:sp>
        <p:nvSpPr>
          <p:cNvPr id="29702" name="Rectangle 3">
            <a:extLst>
              <a:ext uri="{FF2B5EF4-FFF2-40B4-BE49-F238E27FC236}">
                <a16:creationId xmlns:a16="http://schemas.microsoft.com/office/drawing/2014/main" id="{ED2F329A-D351-4467-A1A9-1B46069D8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6242050"/>
            <a:ext cx="5316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0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(*)</a:t>
            </a:r>
            <a:r>
              <a:rPr lang="es-ES" altLang="es-ES" sz="1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Las escuelas fiscales solamente son las que figuran en la columna 6, como en los demás países.</a:t>
            </a:r>
            <a:endParaRPr lang="es-ES" altLang="es-ES" sz="6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B8A6B043-65A7-4EAD-A4C8-31C9EE3B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764087"/>
          </a:xfrm>
        </p:spPr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AR" sz="2400" dirty="0">
                <a:latin typeface="Arial Narrow" panose="020B0606020202030204" pitchFamily="34" charset="0"/>
              </a:rPr>
              <a:t>1890-1900. Creación de escuelas comerciales en Bs. As. y Rosario. Surge primera escuela industrial al final de la década. Roca  y </a:t>
            </a:r>
            <a:r>
              <a:rPr lang="es-AR" sz="2400" dirty="0" err="1">
                <a:latin typeface="Arial Narrow" panose="020B0606020202030204" pitchFamily="34" charset="0"/>
              </a:rPr>
              <a:t>Magnasco</a:t>
            </a:r>
            <a:r>
              <a:rPr lang="es-AR" sz="2400" dirty="0">
                <a:latin typeface="Arial Narrow" panose="020B0606020202030204" pitchFamily="34" charset="0"/>
              </a:rPr>
              <a:t> reclaman una educación carácter más utilitario. Proyectos rechazados ante la mejoría de la economía.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AR" sz="2400" dirty="0">
              <a:latin typeface="Arial Narrow" panose="020B0606020202030204" pitchFamily="34" charset="0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AR" sz="2400" dirty="0">
                <a:latin typeface="Arial Narrow" panose="020B0606020202030204" pitchFamily="34" charset="0"/>
              </a:rPr>
              <a:t>1915. Ley Saavedra Lamas. Escuela Intermedia y secundaria especializada. 4 años de duración: enseñanza general y universal y enseñanza profesional y técnica. Finalizaba a los 15/16 años. Colegios universitarios preparatorios para la educación superior universitaria.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AR" sz="2400" dirty="0">
              <a:latin typeface="Arial Narrow" panose="020B0606020202030204" pitchFamily="34" charset="0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AR" sz="2400" dirty="0">
                <a:latin typeface="Arial Narrow" panose="020B0606020202030204" pitchFamily="34" charset="0"/>
              </a:rPr>
              <a:t>Rechazo del radicalismo. </a:t>
            </a:r>
          </a:p>
        </p:txBody>
      </p:sp>
      <p:sp>
        <p:nvSpPr>
          <p:cNvPr id="36867" name="1 Título">
            <a:extLst>
              <a:ext uri="{FF2B5EF4-FFF2-40B4-BE49-F238E27FC236}">
                <a16:creationId xmlns:a16="http://schemas.microsoft.com/office/drawing/2014/main" id="{04DB9EFC-38CF-46E0-834A-5B5B22748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36625"/>
          </a:xfrm>
        </p:spPr>
        <p:txBody>
          <a:bodyPr/>
          <a:lstStyle/>
          <a:p>
            <a:pPr algn="ctr" eaLnBrk="1" hangingPunct="1"/>
            <a:r>
              <a:rPr lang="es-AR" altLang="es-ES" sz="2800" b="1">
                <a:latin typeface="Arial Narrow" panose="020B0606020202030204" pitchFamily="34" charset="0"/>
              </a:rPr>
              <a:t>Antecedentes y reforma del nivel secundario</a:t>
            </a:r>
            <a:br>
              <a:rPr lang="es-AR" altLang="es-ES" sz="2800" b="1">
                <a:latin typeface="Arial Narrow" panose="020B0606020202030204" pitchFamily="34" charset="0"/>
              </a:rPr>
            </a:br>
            <a:r>
              <a:rPr lang="es-AR" altLang="es-ES" sz="2800" b="1">
                <a:latin typeface="Arial Narrow" panose="020B0606020202030204" pitchFamily="34" charset="0"/>
              </a:rPr>
              <a:t>Reforma Saavedra Lamas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Título">
            <a:extLst>
              <a:ext uri="{FF2B5EF4-FFF2-40B4-BE49-F238E27FC236}">
                <a16:creationId xmlns:a16="http://schemas.microsoft.com/office/drawing/2014/main" id="{8FA17447-C683-4174-90FA-D1B62192B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ctr" eaLnBrk="1" hangingPunct="1"/>
            <a:r>
              <a:rPr lang="es-AR" altLang="es-ES" sz="2800" b="1">
                <a:latin typeface="Arial Narrow" panose="020B0606020202030204" pitchFamily="34" charset="0"/>
              </a:rPr>
              <a:t>Marco conceptual</a:t>
            </a:r>
          </a:p>
        </p:txBody>
      </p:sp>
      <p:sp>
        <p:nvSpPr>
          <p:cNvPr id="2" name="1 Marcador de contenido">
            <a:extLst>
              <a:ext uri="{FF2B5EF4-FFF2-40B4-BE49-F238E27FC236}">
                <a16:creationId xmlns:a16="http://schemas.microsoft.com/office/drawing/2014/main" id="{0685E344-E67D-44D1-A11F-45E2731F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746749"/>
          </a:xfrm>
        </p:spPr>
        <p:txBody>
          <a:bodyPr rtlCol="0">
            <a:normAutofit fontScale="92500" lnSpcReduction="10000"/>
          </a:bodyPr>
          <a:lstStyle/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AR" sz="2600" dirty="0">
                <a:latin typeface="Arial Narrow" panose="020B0606020202030204" pitchFamily="34" charset="0"/>
              </a:rPr>
              <a:t>EDUCACIÓN</a:t>
            </a:r>
          </a:p>
          <a:p>
            <a:pPr marL="521208" lvl="3" indent="-228604" defTabSz="457207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2400" dirty="0">
                <a:latin typeface="Arial Narrow" panose="020B0606020202030204" pitchFamily="34" charset="0"/>
              </a:rPr>
              <a:t>Proceso</a:t>
            </a:r>
          </a:p>
          <a:p>
            <a:pPr marL="521208" lvl="3" indent="-228604" defTabSz="457207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2400" dirty="0">
                <a:latin typeface="Arial Narrow" panose="020B0606020202030204" pitchFamily="34" charset="0"/>
              </a:rPr>
              <a:t>Transmisión - Apropiación - Producción</a:t>
            </a:r>
          </a:p>
          <a:p>
            <a:pPr marL="521208" lvl="3" indent="-228604" defTabSz="457207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2400" dirty="0">
                <a:latin typeface="Arial Narrow" panose="020B0606020202030204" pitchFamily="34" charset="0"/>
              </a:rPr>
              <a:t>Conocimientos – Saberes - Habilidades 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s-AR" sz="2400" dirty="0">
              <a:latin typeface="Arial Narrow" panose="020B0606020202030204" pitchFamily="34" charset="0"/>
            </a:endParaRP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AR" sz="2600" dirty="0">
                <a:latin typeface="Arial Narrow" panose="020B0606020202030204" pitchFamily="34" charset="0"/>
              </a:rPr>
              <a:t>ESCUELA</a:t>
            </a:r>
          </a:p>
          <a:p>
            <a:pPr marL="521208" lvl="3" indent="-228604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2400" dirty="0">
                <a:latin typeface="Arial Narrow" panose="020B0606020202030204" pitchFamily="34" charset="0"/>
              </a:rPr>
              <a:t>Una forma institucionalizada de los procesos educativos</a:t>
            </a:r>
          </a:p>
          <a:p>
            <a:pPr marL="521208" lvl="3" indent="-228604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2400" dirty="0">
                <a:latin typeface="Arial Narrow" panose="020B0606020202030204" pitchFamily="34" charset="0"/>
              </a:rPr>
              <a:t>Surge entre los Siglos XV y XVI – Disputa entre protestantes y católicos </a:t>
            </a:r>
          </a:p>
          <a:p>
            <a:pPr marL="521208" lvl="3" indent="-228604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2400" dirty="0">
                <a:latin typeface="Arial Narrow" panose="020B0606020202030204" pitchFamily="34" charset="0"/>
              </a:rPr>
              <a:t>Proceso de escolarización (masificación de la forma escuela) </a:t>
            </a:r>
          </a:p>
          <a:p>
            <a:pPr marL="0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s-AR" sz="2400" dirty="0">
              <a:latin typeface="Arial Narrow" panose="020B0606020202030204" pitchFamily="34" charset="0"/>
            </a:endParaRPr>
          </a:p>
          <a:p>
            <a:pPr marL="0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AR" sz="2600" dirty="0">
                <a:latin typeface="Arial Narrow" panose="020B0606020202030204" pitchFamily="34" charset="0"/>
              </a:rPr>
              <a:t>SISTEMA EDUCATIVO</a:t>
            </a:r>
          </a:p>
          <a:p>
            <a:pPr marL="598932" lvl="1" indent="-34290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2400" dirty="0">
                <a:latin typeface="Arial Narrow" panose="020B0606020202030204" pitchFamily="34" charset="0"/>
              </a:rPr>
              <a:t>Red institucional de escuelas surge a fines de S.XIX</a:t>
            </a:r>
          </a:p>
          <a:p>
            <a:pPr marL="598932" lvl="1" indent="-34290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2400" dirty="0">
                <a:latin typeface="Arial Narrow" panose="020B0606020202030204" pitchFamily="34" charset="0"/>
              </a:rPr>
              <a:t>Cuerpo burocrático y jerárquica</a:t>
            </a:r>
          </a:p>
          <a:p>
            <a:pPr marL="598932" lvl="1" indent="-34290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2400" dirty="0">
                <a:latin typeface="Arial Narrow" panose="020B0606020202030204" pitchFamily="34" charset="0"/>
              </a:rPr>
              <a:t>Instituciones especializadas en la formación de sus agentes</a:t>
            </a:r>
          </a:p>
          <a:p>
            <a:pPr marL="598932" lvl="1" indent="-34290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AR" sz="2400" dirty="0">
                <a:latin typeface="Arial Narrow" panose="020B0606020202030204" pitchFamily="34" charset="0"/>
              </a:rPr>
              <a:t>Campo especializado y legitimado de conocimiento (pedagogía, </a:t>
            </a:r>
            <a:r>
              <a:rPr lang="es-AR" sz="2400" dirty="0" err="1">
                <a:latin typeface="Arial Narrow" panose="020B0606020202030204" pitchFamily="34" charset="0"/>
              </a:rPr>
              <a:t>cs</a:t>
            </a:r>
            <a:r>
              <a:rPr lang="es-AR" sz="2400" dirty="0">
                <a:latin typeface="Arial Narrow" panose="020B0606020202030204" pitchFamily="34" charset="0"/>
              </a:rPr>
              <a:t> de la educación)</a:t>
            </a:r>
          </a:p>
          <a:p>
            <a:pPr marL="0" indent="0" defTabSz="457207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s-AR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>
            <a:extLst>
              <a:ext uri="{FF2B5EF4-FFF2-40B4-BE49-F238E27FC236}">
                <a16:creationId xmlns:a16="http://schemas.microsoft.com/office/drawing/2014/main" id="{1E0692BC-62A1-4E8F-B0A9-A35E41A39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1930400"/>
          </a:xfrm>
        </p:spPr>
        <p:txBody>
          <a:bodyPr/>
          <a:lstStyle/>
          <a:p>
            <a:pPr eaLnBrk="1" hangingPunct="1"/>
            <a:r>
              <a:rPr lang="es-AR" altLang="es-ES" sz="3200" b="1" i="1">
                <a:latin typeface="Arial Narrow" panose="020B0606020202030204" pitchFamily="34" charset="0"/>
              </a:rPr>
              <a:t>La juventud argentina de Córdoba a los hombres libres de Sud América</a:t>
            </a:r>
            <a:br>
              <a:rPr lang="es-AR" altLang="es-ES" sz="3200" i="1">
                <a:latin typeface="Arial Narrow" panose="020B0606020202030204" pitchFamily="34" charset="0"/>
              </a:rPr>
            </a:br>
            <a:r>
              <a:rPr lang="es-AR" altLang="es-ES" sz="3200" i="1">
                <a:latin typeface="Arial Narrow" panose="020B0606020202030204" pitchFamily="34" charset="0"/>
              </a:rPr>
              <a:t>Manifiesto de la Federación Universitaria de Córdoba - 1918</a:t>
            </a:r>
            <a:endParaRPr lang="es-AR" altLang="es-ES" sz="3200">
              <a:latin typeface="Arial Narrow" panose="020B0606020202030204" pitchFamily="34" charset="0"/>
            </a:endParaRPr>
          </a:p>
        </p:txBody>
      </p:sp>
      <p:sp>
        <p:nvSpPr>
          <p:cNvPr id="37891" name="2 Rectángulo">
            <a:extLst>
              <a:ext uri="{FF2B5EF4-FFF2-40B4-BE49-F238E27FC236}">
                <a16:creationId xmlns:a16="http://schemas.microsoft.com/office/drawing/2014/main" id="{A581672D-C00F-4016-BEEF-B753746A3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349500"/>
            <a:ext cx="67691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AR" altLang="es-ES" sz="2400" i="1">
                <a:latin typeface="Arial Narrow" panose="020B0606020202030204" pitchFamily="34" charset="0"/>
              </a:rPr>
              <a:t>Hombres de una república libre, acabamos de romper la última cadena que en pleno siglo XX nos ataba a la antigua dominación monárquica y monástica. Hemos resulto llamar a todas las cosas por el nombre que tienen. Córdoba se redime. Desde hoy contamos para el país una vergüenza menos y una libertad más. Los dolores que nos quedan son las libertades que nos faltan. Creemos no equivocarnos, las resonancias del corazón nos lo advierten: estamos pisando sobre una revolución, estamos viviendo una hora americana.</a:t>
            </a:r>
            <a:endParaRPr lang="es-AR" altLang="es-ES" sz="24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8D97FE5C-57BE-4805-9753-0A57BF9D8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8" y="452438"/>
            <a:ext cx="8142287" cy="600075"/>
          </a:xfrm>
        </p:spPr>
        <p:txBody>
          <a:bodyPr/>
          <a:lstStyle/>
          <a:p>
            <a:pPr algn="ctr" eaLnBrk="1" hangingPunct="1"/>
            <a:r>
              <a:rPr lang="es-ES" altLang="es-ES" sz="2800" b="1">
                <a:latin typeface="Arial Narrow" panose="020B0606020202030204" pitchFamily="34" charset="0"/>
              </a:rPr>
              <a:t>Educación y cultura</a:t>
            </a:r>
          </a:p>
        </p:txBody>
      </p:sp>
      <p:pic>
        <p:nvPicPr>
          <p:cNvPr id="9219" name="Picture 2" descr="La especie humana">
            <a:extLst>
              <a:ext uri="{FF2B5EF4-FFF2-40B4-BE49-F238E27FC236}">
                <a16:creationId xmlns:a16="http://schemas.microsoft.com/office/drawing/2014/main" id="{ECB10C3F-5490-410B-BD7A-62E8548CB8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350" y="1268413"/>
            <a:ext cx="4867275" cy="1992312"/>
          </a:xfrm>
        </p:spPr>
      </p:pic>
      <p:pic>
        <p:nvPicPr>
          <p:cNvPr id="9220" name="Picture 4" descr="1. Pueblos, Culturas y Civilizaciones de la Edad Antigua - HISTORIA ANTIGUA  PARA TODOS">
            <a:extLst>
              <a:ext uri="{FF2B5EF4-FFF2-40B4-BE49-F238E27FC236}">
                <a16:creationId xmlns:a16="http://schemas.microsoft.com/office/drawing/2014/main" id="{43BC0A66-90B8-4925-8D5D-8A4FFF84D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630613"/>
            <a:ext cx="441483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2">
            <a:extLst>
              <a:ext uri="{FF2B5EF4-FFF2-40B4-BE49-F238E27FC236}">
                <a16:creationId xmlns:a16="http://schemas.microsoft.com/office/drawing/2014/main" id="{41FE94C0-DD81-42BD-A43D-B1F38BBC9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416800" cy="720725"/>
          </a:xfrm>
        </p:spPr>
        <p:txBody>
          <a:bodyPr/>
          <a:lstStyle/>
          <a:p>
            <a:pPr algn="ctr" eaLnBrk="1" hangingPunct="1"/>
            <a:r>
              <a:rPr lang="es-AR" altLang="es-ES" sz="2800" b="1">
                <a:latin typeface="Arial Narrow" panose="020B0606020202030204" pitchFamily="34" charset="0"/>
              </a:rPr>
              <a:t>Una escuela de latín en el Siglo XVI</a:t>
            </a:r>
          </a:p>
        </p:txBody>
      </p:sp>
      <p:pic>
        <p:nvPicPr>
          <p:cNvPr id="10243" name="Marcador de contenido 10">
            <a:extLst>
              <a:ext uri="{FF2B5EF4-FFF2-40B4-BE49-F238E27FC236}">
                <a16:creationId xmlns:a16="http://schemas.microsoft.com/office/drawing/2014/main" id="{DABD2104-0C54-45E7-900E-5234D24BFA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2988" y="1628775"/>
            <a:ext cx="4518025" cy="4195763"/>
          </a:xfr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2">
            <a:extLst>
              <a:ext uri="{FF2B5EF4-FFF2-40B4-BE49-F238E27FC236}">
                <a16:creationId xmlns:a16="http://schemas.microsoft.com/office/drawing/2014/main" id="{5162C09D-A6C8-4900-A828-9C6A5D783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 algn="ctr" eaLnBrk="1" hangingPunct="1"/>
            <a:r>
              <a:rPr lang="es-AR" altLang="es-ES" sz="2800" b="1">
                <a:latin typeface="Arial Narrow" panose="020B0606020202030204" pitchFamily="34" charset="0"/>
              </a:rPr>
              <a:t>Una escuela a principios del Siglo XX</a:t>
            </a:r>
          </a:p>
        </p:txBody>
      </p:sp>
      <p:sp>
        <p:nvSpPr>
          <p:cNvPr id="11267" name="Marcador de contenido 7">
            <a:extLst>
              <a:ext uri="{FF2B5EF4-FFF2-40B4-BE49-F238E27FC236}">
                <a16:creationId xmlns:a16="http://schemas.microsoft.com/office/drawing/2014/main" id="{8C8086D2-4DA2-40E2-8E81-D4A2B54DF1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125538"/>
            <a:ext cx="6711950" cy="5122862"/>
          </a:xfrm>
        </p:spPr>
        <p:txBody>
          <a:bodyPr/>
          <a:lstStyle/>
          <a:p>
            <a:pPr eaLnBrk="1" hangingPunct="1"/>
            <a:endParaRPr lang="es-AR" altLang="es-ES"/>
          </a:p>
        </p:txBody>
      </p:sp>
      <p:pic>
        <p:nvPicPr>
          <p:cNvPr id="11268" name="Imagen 5">
            <a:extLst>
              <a:ext uri="{FF2B5EF4-FFF2-40B4-BE49-F238E27FC236}">
                <a16:creationId xmlns:a16="http://schemas.microsoft.com/office/drawing/2014/main" id="{E3B5515E-9F0D-4ABE-B4A5-72033FCC4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17638"/>
            <a:ext cx="4392612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60A2773-EB12-4977-8DC5-E8FB856A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444500"/>
          </a:xfrm>
        </p:spPr>
        <p:txBody>
          <a:bodyPr rtlCol="0">
            <a:normAutofit fontScale="90000"/>
          </a:bodyPr>
          <a:lstStyle/>
          <a:p>
            <a:pPr algn="ctr" defTabSz="457207" eaLnBrk="1" fontAlgn="auto" hangingPunct="1">
              <a:spcAft>
                <a:spcPts val="0"/>
              </a:spcAft>
              <a:defRPr/>
            </a:pPr>
            <a:r>
              <a:rPr lang="es-AR" sz="2800" b="1" dirty="0">
                <a:latin typeface="Arial Narrow" panose="020B0606020202030204" pitchFamily="34" charset="0"/>
              </a:rPr>
              <a:t>Una aula de escuela primaria en 2019</a:t>
            </a:r>
          </a:p>
        </p:txBody>
      </p:sp>
      <p:pic>
        <p:nvPicPr>
          <p:cNvPr id="12291" name="Picture 4" descr="Más que “Aprender”, Enseñar • Diario Democracia">
            <a:extLst>
              <a:ext uri="{FF2B5EF4-FFF2-40B4-BE49-F238E27FC236}">
                <a16:creationId xmlns:a16="http://schemas.microsoft.com/office/drawing/2014/main" id="{2DFC3F7A-83A1-4B61-B58B-A6B28D5181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628775"/>
            <a:ext cx="6292850" cy="4195763"/>
          </a:xfrm>
          <a:noFill/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FADE78D-E6C6-45E0-8687-E3F6C48A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2150"/>
            <a:ext cx="7886700" cy="504825"/>
          </a:xfrm>
        </p:spPr>
        <p:txBody>
          <a:bodyPr rtlCol="0">
            <a:normAutofit fontScale="90000"/>
          </a:bodyPr>
          <a:lstStyle/>
          <a:p>
            <a:pPr algn="ctr" defTabSz="457207" eaLnBrk="1" fontAlgn="auto" hangingPunct="1">
              <a:spcAft>
                <a:spcPts val="0"/>
              </a:spcAft>
              <a:defRPr/>
            </a:pPr>
            <a:r>
              <a:rPr lang="es-AR" sz="2800" b="1" dirty="0">
                <a:latin typeface="Arial Narrow" panose="020B0606020202030204" pitchFamily="34" charset="0"/>
              </a:rPr>
              <a:t>2020 </a:t>
            </a:r>
            <a:r>
              <a:rPr lang="es-AR" sz="2800" b="1">
                <a:latin typeface="Arial Narrow" panose="020B0606020202030204" pitchFamily="34" charset="0"/>
              </a:rPr>
              <a:t>– Una </a:t>
            </a:r>
            <a:r>
              <a:rPr lang="es-AR" sz="2800" b="1" dirty="0">
                <a:latin typeface="Arial Narrow" panose="020B0606020202030204" pitchFamily="34" charset="0"/>
              </a:rPr>
              <a:t>escuela?</a:t>
            </a:r>
          </a:p>
        </p:txBody>
      </p:sp>
      <p:pic>
        <p:nvPicPr>
          <p:cNvPr id="13315" name="Picture 6" descr="Adolescente Que Hace La Preparación Con La Ayuda De La Computadora ...">
            <a:extLst>
              <a:ext uri="{FF2B5EF4-FFF2-40B4-BE49-F238E27FC236}">
                <a16:creationId xmlns:a16="http://schemas.microsoft.com/office/drawing/2014/main" id="{E32453D3-76AF-4479-9512-413EA8EFF1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989138"/>
            <a:ext cx="3962400" cy="2640012"/>
          </a:xfrm>
          <a:noFill/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961DEFEA-BB75-48DD-978A-3D42557F1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8" y="452438"/>
            <a:ext cx="8191500" cy="752475"/>
          </a:xfrm>
        </p:spPr>
        <p:txBody>
          <a:bodyPr/>
          <a:lstStyle/>
          <a:p>
            <a:pPr algn="ctr" eaLnBrk="1" hangingPunct="1"/>
            <a:r>
              <a:rPr lang="es-AR" altLang="es-ES" sz="2800" b="1">
                <a:latin typeface="Arial" panose="020B0604020202020204" pitchFamily="34" charset="0"/>
                <a:cs typeface="Arial" panose="020B0604020202020204" pitchFamily="34" charset="0"/>
              </a:rPr>
              <a:t>El Sistema Educativo Argentino 1983</a:t>
            </a:r>
            <a:endParaRPr lang="es-AR" altLang="es-ES" sz="2800" b="1"/>
          </a:p>
        </p:txBody>
      </p:sp>
      <p:sp>
        <p:nvSpPr>
          <p:cNvPr id="14339" name="Marcador de contenido 2">
            <a:extLst>
              <a:ext uri="{FF2B5EF4-FFF2-40B4-BE49-F238E27FC236}">
                <a16:creationId xmlns:a16="http://schemas.microsoft.com/office/drawing/2014/main" id="{8016259B-B667-4A2E-934E-227BB241F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2060575"/>
            <a:ext cx="4392612" cy="4243388"/>
          </a:xfrm>
        </p:spPr>
        <p:txBody>
          <a:bodyPr rtlCol="0">
            <a:normAutofit lnSpcReduction="10000"/>
          </a:bodyPr>
          <a:lstStyle/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endParaRPr lang="es-AR" altLang="es-ES" sz="1200" dirty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s-AR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Superior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endParaRPr lang="es-AR" altLang="es-ES" dirty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s-AR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endParaRPr lang="es-AR" altLang="es-ES" dirty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s-AR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Primaria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endParaRPr lang="es-AR" alt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s-AR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Inicial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endParaRPr lang="es-AR" alt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s-AR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s-AR" alt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C. Baja         CM/B            CM/A           C. Alta</a:t>
            </a:r>
          </a:p>
        </p:txBody>
      </p:sp>
      <p:sp>
        <p:nvSpPr>
          <p:cNvPr id="14340" name="Marcador de contenido 3">
            <a:extLst>
              <a:ext uri="{FF2B5EF4-FFF2-40B4-BE49-F238E27FC236}">
                <a16:creationId xmlns:a16="http://schemas.microsoft.com/office/drawing/2014/main" id="{BC5140A7-1627-4BAE-BD74-90E0F2489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8838" y="1700213"/>
            <a:ext cx="4173537" cy="4243387"/>
          </a:xfrm>
        </p:spPr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AR" altLang="es-ES" sz="1600" dirty="0">
                <a:latin typeface="Arial" panose="020B0604020202020204" pitchFamily="34" charset="0"/>
                <a:cs typeface="Arial" panose="020B0604020202020204" pitchFamily="34" charset="0"/>
              </a:rPr>
              <a:t>Braslavsky, C. (1985) La Discriminación Educativa en Argentina </a:t>
            </a:r>
          </a:p>
          <a:p>
            <a:pPr marL="342906" indent="-342906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AR" alt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6" indent="-342906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AR" alt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sistemas educativos cumplen simultánea y contradictoriamente funciones de reproducción y transformación. La predominancia de uno u otra función no se definen a priori sino socio-históricamente.</a:t>
            </a:r>
          </a:p>
          <a:p>
            <a:pPr marL="342906" indent="-342906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AR" alt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6" indent="-342906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AR" alt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sistema educativo a comienzos de los años ochenta se caracterizaba por:</a:t>
            </a:r>
          </a:p>
          <a:p>
            <a:pPr marL="742962" lvl="1" indent="-285755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AR" altLang="es-ES" dirty="0">
                <a:latin typeface="Arial" panose="020B0604020202020204" pitchFamily="34" charset="0"/>
                <a:cs typeface="Arial" panose="020B0604020202020204" pitchFamily="34" charset="0"/>
              </a:rPr>
              <a:t>Segmentado</a:t>
            </a:r>
          </a:p>
          <a:p>
            <a:pPr marL="742962" lvl="1" indent="-285755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AR" altLang="es-ES" dirty="0">
                <a:latin typeface="Arial" panose="020B0604020202020204" pitchFamily="34" charset="0"/>
                <a:cs typeface="Arial" panose="020B0604020202020204" pitchFamily="34" charset="0"/>
              </a:rPr>
              <a:t>Desarticulado </a:t>
            </a:r>
          </a:p>
          <a:p>
            <a:pPr marL="742962" lvl="1" indent="-285755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AR" altLang="es-ES" dirty="0">
                <a:latin typeface="Arial" panose="020B0604020202020204" pitchFamily="34" charset="0"/>
                <a:cs typeface="Arial" panose="020B0604020202020204" pitchFamily="34" charset="0"/>
              </a:rPr>
              <a:t>Subsidiario</a:t>
            </a:r>
          </a:p>
          <a:p>
            <a:pPr marL="342906" indent="-342906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s-AR" alt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6" indent="-342906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AR" alt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instancias críticas de selección son los momentos de pasaje de nivel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DD8955F-6D19-4555-B172-9448EB2F3E89}"/>
              </a:ext>
            </a:extLst>
          </p:cNvPr>
          <p:cNvSpPr/>
          <p:nvPr/>
        </p:nvSpPr>
        <p:spPr>
          <a:xfrm>
            <a:off x="1019175" y="3644900"/>
            <a:ext cx="62071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900" dirty="0"/>
              <a:t>Escuela</a:t>
            </a:r>
            <a:endParaRPr lang="es-A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8F57A6E-0B53-430F-9F1C-8BD15117DC0A}"/>
              </a:ext>
            </a:extLst>
          </p:cNvPr>
          <p:cNvSpPr/>
          <p:nvPr/>
        </p:nvSpPr>
        <p:spPr>
          <a:xfrm rot="10800000" flipV="1">
            <a:off x="1857375" y="3644900"/>
            <a:ext cx="61277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900" dirty="0"/>
              <a:t>Escuela</a:t>
            </a:r>
            <a:endParaRPr lang="es-A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E48E52F-1EBB-463C-84E3-8F06E9EAE8CC}"/>
              </a:ext>
            </a:extLst>
          </p:cNvPr>
          <p:cNvSpPr/>
          <p:nvPr/>
        </p:nvSpPr>
        <p:spPr>
          <a:xfrm>
            <a:off x="2771775" y="3644900"/>
            <a:ext cx="6445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900" dirty="0"/>
              <a:t>Escuela</a:t>
            </a:r>
            <a:endParaRPr lang="es-A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E9CA437-002C-4C67-AB9B-DADE306D4C34}"/>
              </a:ext>
            </a:extLst>
          </p:cNvPr>
          <p:cNvSpPr/>
          <p:nvPr/>
        </p:nvSpPr>
        <p:spPr>
          <a:xfrm>
            <a:off x="3659188" y="3609975"/>
            <a:ext cx="633412" cy="466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900" dirty="0"/>
              <a:t>Escuela</a:t>
            </a:r>
            <a:endParaRPr lang="es-A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D60BEF7-6980-4603-9A7E-446AD0BBFDEE}"/>
              </a:ext>
            </a:extLst>
          </p:cNvPr>
          <p:cNvSpPr/>
          <p:nvPr/>
        </p:nvSpPr>
        <p:spPr>
          <a:xfrm>
            <a:off x="1857375" y="4365625"/>
            <a:ext cx="62706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900" dirty="0"/>
              <a:t>Escuela</a:t>
            </a:r>
            <a:endParaRPr lang="es-A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857AE7C-6646-4924-8C43-3C4D57EA7BAA}"/>
              </a:ext>
            </a:extLst>
          </p:cNvPr>
          <p:cNvSpPr/>
          <p:nvPr/>
        </p:nvSpPr>
        <p:spPr>
          <a:xfrm>
            <a:off x="2771775" y="4365625"/>
            <a:ext cx="6445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900" dirty="0"/>
              <a:t>Escuela</a:t>
            </a:r>
            <a:endParaRPr lang="es-A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8FB1284-BCEE-4718-ADAE-7CDA887ADDC6}"/>
              </a:ext>
            </a:extLst>
          </p:cNvPr>
          <p:cNvSpPr/>
          <p:nvPr/>
        </p:nvSpPr>
        <p:spPr>
          <a:xfrm>
            <a:off x="3676650" y="4365625"/>
            <a:ext cx="6159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900" dirty="0"/>
              <a:t>Escuela</a:t>
            </a:r>
            <a:endParaRPr lang="es-A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D09EE0E-DB40-4382-99BE-F0B3E390670C}"/>
              </a:ext>
            </a:extLst>
          </p:cNvPr>
          <p:cNvSpPr/>
          <p:nvPr/>
        </p:nvSpPr>
        <p:spPr>
          <a:xfrm>
            <a:off x="1857375" y="2882900"/>
            <a:ext cx="627063" cy="4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900" dirty="0"/>
              <a:t>Escuela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3DA9997-9C6F-485C-8F2F-EA954DE9478A}"/>
              </a:ext>
            </a:extLst>
          </p:cNvPr>
          <p:cNvSpPr/>
          <p:nvPr/>
        </p:nvSpPr>
        <p:spPr>
          <a:xfrm>
            <a:off x="2771775" y="2905125"/>
            <a:ext cx="6445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900" dirty="0"/>
              <a:t>Escuela</a:t>
            </a:r>
            <a:endParaRPr lang="es-A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F8081A0-B4C5-4DFA-9B4D-48A977984F44}"/>
              </a:ext>
            </a:extLst>
          </p:cNvPr>
          <p:cNvSpPr/>
          <p:nvPr/>
        </p:nvSpPr>
        <p:spPr>
          <a:xfrm>
            <a:off x="3676650" y="2905125"/>
            <a:ext cx="615950" cy="452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900" dirty="0"/>
              <a:t>Escuela</a:t>
            </a:r>
            <a:endParaRPr lang="es-A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A41B425-401C-462A-A606-4DBD215A4D37}"/>
              </a:ext>
            </a:extLst>
          </p:cNvPr>
          <p:cNvSpPr/>
          <p:nvPr/>
        </p:nvSpPr>
        <p:spPr>
          <a:xfrm>
            <a:off x="3635375" y="2135188"/>
            <a:ext cx="657225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900" dirty="0">
                <a:latin typeface="Arial" panose="020B0604020202020204" pitchFamily="34" charset="0"/>
                <a:cs typeface="Arial" panose="020B0604020202020204" pitchFamily="34" charset="0"/>
              </a:rPr>
              <a:t>Univ.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900" dirty="0">
                <a:latin typeface="Arial" panose="020B0604020202020204" pitchFamily="34" charset="0"/>
                <a:cs typeface="Arial" panose="020B0604020202020204" pitchFamily="34" charset="0"/>
              </a:rPr>
              <a:t>Instituto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BA19E38F-F350-44AC-AB7D-493E00B5D76A}"/>
              </a:ext>
            </a:extLst>
          </p:cNvPr>
          <p:cNvCxnSpPr>
            <a:stCxn id="5" idx="0"/>
          </p:cNvCxnSpPr>
          <p:nvPr/>
        </p:nvCxnSpPr>
        <p:spPr>
          <a:xfrm flipV="1">
            <a:off x="1328738" y="3357563"/>
            <a:ext cx="528637" cy="287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09B5B894-A548-4D76-A31A-665E6A3AF4CC}"/>
              </a:ext>
            </a:extLst>
          </p:cNvPr>
          <p:cNvCxnSpPr>
            <a:stCxn id="5" idx="0"/>
          </p:cNvCxnSpPr>
          <p:nvPr/>
        </p:nvCxnSpPr>
        <p:spPr>
          <a:xfrm flipV="1">
            <a:off x="1328738" y="3357563"/>
            <a:ext cx="1587500" cy="287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EC5E4B32-161F-4393-918D-826EDEEA2018}"/>
              </a:ext>
            </a:extLst>
          </p:cNvPr>
          <p:cNvCxnSpPr>
            <a:stCxn id="19" idx="0"/>
          </p:cNvCxnSpPr>
          <p:nvPr/>
        </p:nvCxnSpPr>
        <p:spPr>
          <a:xfrm flipV="1">
            <a:off x="3094038" y="2617788"/>
            <a:ext cx="541337" cy="287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18B68514-F336-4B8D-8E4D-17BB1933F5C2}"/>
              </a:ext>
            </a:extLst>
          </p:cNvPr>
          <p:cNvCxnSpPr>
            <a:stCxn id="18" idx="0"/>
          </p:cNvCxnSpPr>
          <p:nvPr/>
        </p:nvCxnSpPr>
        <p:spPr>
          <a:xfrm flipV="1">
            <a:off x="2170113" y="2540000"/>
            <a:ext cx="1489075" cy="342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DAD7B305-6329-437C-AF8E-5F50862C8C16}"/>
              </a:ext>
            </a:extLst>
          </p:cNvPr>
          <p:cNvCxnSpPr>
            <a:stCxn id="6" idx="0"/>
          </p:cNvCxnSpPr>
          <p:nvPr/>
        </p:nvCxnSpPr>
        <p:spPr>
          <a:xfrm flipV="1">
            <a:off x="2163763" y="3357563"/>
            <a:ext cx="750887" cy="287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45DD8550-F2FA-4C55-AAD2-A927126344D3}"/>
              </a:ext>
            </a:extLst>
          </p:cNvPr>
          <p:cNvCxnSpPr/>
          <p:nvPr/>
        </p:nvCxnSpPr>
        <p:spPr>
          <a:xfrm flipV="1">
            <a:off x="2178050" y="4060825"/>
            <a:ext cx="736600" cy="298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96964C5A-18F7-4E14-A3F9-E312E78C2192}"/>
              </a:ext>
            </a:extLst>
          </p:cNvPr>
          <p:cNvCxnSpPr>
            <a:stCxn id="17" idx="0"/>
            <a:endCxn id="14" idx="2"/>
          </p:cNvCxnSpPr>
          <p:nvPr/>
        </p:nvCxnSpPr>
        <p:spPr>
          <a:xfrm flipH="1" flipV="1">
            <a:off x="3976688" y="4076700"/>
            <a:ext cx="7937" cy="288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970B8855-C2F6-4C66-BF6E-15986181E77F}"/>
              </a:ext>
            </a:extLst>
          </p:cNvPr>
          <p:cNvCxnSpPr>
            <a:stCxn id="14" idx="0"/>
            <a:endCxn id="20" idx="2"/>
          </p:cNvCxnSpPr>
          <p:nvPr/>
        </p:nvCxnSpPr>
        <p:spPr>
          <a:xfrm flipV="1">
            <a:off x="3976688" y="3357563"/>
            <a:ext cx="7937" cy="252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F290F1E4-C725-41C2-9A5A-7863FA088E75}"/>
              </a:ext>
            </a:extLst>
          </p:cNvPr>
          <p:cNvCxnSpPr>
            <a:stCxn id="20" idx="0"/>
            <a:endCxn id="22" idx="2"/>
          </p:cNvCxnSpPr>
          <p:nvPr/>
        </p:nvCxnSpPr>
        <p:spPr>
          <a:xfrm flipH="1" flipV="1">
            <a:off x="3963988" y="2617788"/>
            <a:ext cx="20637" cy="287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A6F7A338-6343-4867-B8B8-EA7B6A3A0D20}"/>
              </a:ext>
            </a:extLst>
          </p:cNvPr>
          <p:cNvCxnSpPr/>
          <p:nvPr/>
        </p:nvCxnSpPr>
        <p:spPr>
          <a:xfrm flipV="1">
            <a:off x="3049588" y="4090988"/>
            <a:ext cx="9525" cy="239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9DF768D1-5FDA-4591-AE96-84879655ACDD}"/>
              </a:ext>
            </a:extLst>
          </p:cNvPr>
          <p:cNvCxnSpPr/>
          <p:nvPr/>
        </p:nvCxnSpPr>
        <p:spPr>
          <a:xfrm flipV="1">
            <a:off x="3049588" y="3357563"/>
            <a:ext cx="0" cy="287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>
            <a:extLst>
              <a:ext uri="{FF2B5EF4-FFF2-40B4-BE49-F238E27FC236}">
                <a16:creationId xmlns:a16="http://schemas.microsoft.com/office/drawing/2014/main" id="{3C81483C-F3D0-4EBD-91C8-DF4CE52A94B8}"/>
              </a:ext>
            </a:extLst>
          </p:cNvPr>
          <p:cNvCxnSpPr>
            <a:endCxn id="18" idx="2"/>
          </p:cNvCxnSpPr>
          <p:nvPr/>
        </p:nvCxnSpPr>
        <p:spPr>
          <a:xfrm flipV="1">
            <a:off x="2144713" y="3379788"/>
            <a:ext cx="25400" cy="25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de flecha 91">
            <a:extLst>
              <a:ext uri="{FF2B5EF4-FFF2-40B4-BE49-F238E27FC236}">
                <a16:creationId xmlns:a16="http://schemas.microsoft.com/office/drawing/2014/main" id="{814F4DC6-E970-491D-9770-0DE02694B468}"/>
              </a:ext>
            </a:extLst>
          </p:cNvPr>
          <p:cNvCxnSpPr>
            <a:stCxn id="15" idx="0"/>
          </p:cNvCxnSpPr>
          <p:nvPr/>
        </p:nvCxnSpPr>
        <p:spPr>
          <a:xfrm flipH="1" flipV="1">
            <a:off x="2163763" y="4090988"/>
            <a:ext cx="6350" cy="274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de flecha 94">
            <a:extLst>
              <a:ext uri="{FF2B5EF4-FFF2-40B4-BE49-F238E27FC236}">
                <a16:creationId xmlns:a16="http://schemas.microsoft.com/office/drawing/2014/main" id="{23F3FA1D-CA42-4B8A-BDBF-F8D4A1AD2C28}"/>
              </a:ext>
            </a:extLst>
          </p:cNvPr>
          <p:cNvCxnSpPr>
            <a:stCxn id="13" idx="0"/>
          </p:cNvCxnSpPr>
          <p:nvPr/>
        </p:nvCxnSpPr>
        <p:spPr>
          <a:xfrm flipV="1">
            <a:off x="3094038" y="3379788"/>
            <a:ext cx="793750" cy="265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63FE64C8-0376-4778-935A-267FD798DC18}"/>
              </a:ext>
            </a:extLst>
          </p:cNvPr>
          <p:cNvCxnSpPr>
            <a:endCxn id="14" idx="2"/>
          </p:cNvCxnSpPr>
          <p:nvPr/>
        </p:nvCxnSpPr>
        <p:spPr>
          <a:xfrm flipV="1">
            <a:off x="3081338" y="4076700"/>
            <a:ext cx="895350" cy="25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4135</TotalTime>
  <Words>1991</Words>
  <Application>Microsoft Office PowerPoint</Application>
  <PresentationFormat>Presentación en pantalla (4:3)</PresentationFormat>
  <Paragraphs>699</Paragraphs>
  <Slides>30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Arial Narrow</vt:lpstr>
      <vt:lpstr>Calibri</vt:lpstr>
      <vt:lpstr>Century Gothic</vt:lpstr>
      <vt:lpstr>Times New Roman</vt:lpstr>
      <vt:lpstr>Wingdings</vt:lpstr>
      <vt:lpstr>Wingdings 3</vt:lpstr>
      <vt:lpstr>Ion</vt:lpstr>
      <vt:lpstr>Document</vt:lpstr>
      <vt:lpstr>Conformación, expansión y crisis del sistema educativo nacional en la Argentina </vt:lpstr>
      <vt:lpstr>Objetivos de la presentación</vt:lpstr>
      <vt:lpstr>Marco conceptual</vt:lpstr>
      <vt:lpstr>Educación y cultura</vt:lpstr>
      <vt:lpstr>Una escuela de latín en el Siglo XVI</vt:lpstr>
      <vt:lpstr>Una escuela a principios del Siglo XX</vt:lpstr>
      <vt:lpstr>Una aula de escuela primaria en 2019</vt:lpstr>
      <vt:lpstr>2020 – Una escuela?</vt:lpstr>
      <vt:lpstr>El Sistema Educativo Argentino 1983</vt:lpstr>
      <vt:lpstr>Sociedades modernas</vt:lpstr>
      <vt:lpstr>Los sistema educativos como dispositivo de gobierno</vt:lpstr>
      <vt:lpstr>La conformación del sistema educativo nacional en la Argentina  </vt:lpstr>
      <vt:lpstr>Temprana expansión y masificación de la educación</vt:lpstr>
      <vt:lpstr>Los inmigrantes llegando al puerto de Buenos Aires</vt:lpstr>
      <vt:lpstr>Salón comedor del Hotel de los Inmigrantes, Buenos Aires 1902</vt:lpstr>
      <vt:lpstr>Los conventillos de inmigrantes, Buenos Aires</vt:lpstr>
      <vt:lpstr>Los conventillos de inmigrantes, Buenos Aires</vt:lpstr>
      <vt:lpstr>Los inmigrantes crean los primeros sindicatos</vt:lpstr>
      <vt:lpstr>Nuevas ideas y conflicto social anarquismo, socialismo y comunismo</vt:lpstr>
      <vt:lpstr>Escuela galesa, Rawson, Argentina (ca. 1880)</vt:lpstr>
      <vt:lpstr>Alumnos de la escuela mixta Nº6 Colonia Popular. Chaco, 1909</vt:lpstr>
      <vt:lpstr>La conformación del sistema educativo nacional  1860-1880 (cronología)  </vt:lpstr>
      <vt:lpstr>La conformación del sistema educativo nacional  1880-1898 (cronología) </vt:lpstr>
      <vt:lpstr>La conformación del sistema educativo nacional  1904-1922 (cronología) </vt:lpstr>
      <vt:lpstr>Escuelas Provinciales y Láinez en 1936</vt:lpstr>
      <vt:lpstr>Argentina.  Números de Escuelas según tipo de gestión 1909</vt:lpstr>
      <vt:lpstr>Las nacionalidades de la población escolar. 1909</vt:lpstr>
      <vt:lpstr>Presupuesto destinado a la Educación</vt:lpstr>
      <vt:lpstr>Antecedentes y reforma del nivel secundario Reforma Saavedra Lamas</vt:lpstr>
      <vt:lpstr>La juventud argentina de Córdoba a los hombres libres de Sud América Manifiesto de la Federación Universitaria de Córdoba - 1918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CURRÍCULO</dc:title>
  <dc:creator>dxc</dc:creator>
  <cp:lastModifiedBy>Claudio SUASNABAR</cp:lastModifiedBy>
  <cp:revision>289</cp:revision>
  <dcterms:created xsi:type="dcterms:W3CDTF">2004-04-08T15:58:08Z</dcterms:created>
  <dcterms:modified xsi:type="dcterms:W3CDTF">2021-04-10T16:27:37Z</dcterms:modified>
</cp:coreProperties>
</file>