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6" r:id="rId2"/>
    <p:sldId id="302" r:id="rId3"/>
    <p:sldId id="303" r:id="rId4"/>
    <p:sldId id="298" r:id="rId5"/>
    <p:sldId id="286" r:id="rId6"/>
    <p:sldId id="299" r:id="rId7"/>
    <p:sldId id="287" r:id="rId8"/>
    <p:sldId id="307" r:id="rId9"/>
    <p:sldId id="305" r:id="rId10"/>
    <p:sldId id="308" r:id="rId11"/>
    <p:sldId id="309" r:id="rId12"/>
    <p:sldId id="262" r:id="rId13"/>
    <p:sldId id="310" r:id="rId14"/>
    <p:sldId id="273" r:id="rId15"/>
    <p:sldId id="270" r:id="rId16"/>
    <p:sldId id="280" r:id="rId17"/>
    <p:sldId id="263" r:id="rId1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57" d="100"/>
          <a:sy n="57" d="100"/>
        </p:scale>
        <p:origin x="1552" y="1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0B1F0-067C-4EA8-AC7F-FA106F5416EC}" type="datetimeFigureOut">
              <a:rPr lang="es-ES" smtClean="0"/>
              <a:t>12/04/2020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B3D7A-FD4E-4209-BF98-6A0F19A9BD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858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9B3D7A-FD4E-4209-BF98-6A0F19A9BDE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050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1067E-AA1F-4213-9D48-6FBA15D5B791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8364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1067E-AA1F-4213-9D48-6FBA15D5B791}" type="slidenum">
              <a:rPr lang="es-AR" smtClean="0"/>
              <a:t>16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059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F87F86-981F-401E-892C-DB791B5C0262}" type="datetimeFigureOut">
              <a:rPr lang="es-AR" smtClean="0"/>
              <a:pPr/>
              <a:t>12/4/2020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87365C-DDBA-4654-A924-C5503071126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Las políticas educativas de la década de 1970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5800" y="4221087"/>
            <a:ext cx="7772400" cy="590223"/>
          </a:xfrm>
        </p:spPr>
        <p:txBody>
          <a:bodyPr>
            <a:normAutofit/>
          </a:bodyPr>
          <a:lstStyle/>
          <a:p>
            <a:r>
              <a:rPr lang="es-AR" dirty="0"/>
              <a:t>Cursada a distancia- HPG 2020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F1063EE-3AE7-4991-9951-29627DB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8913"/>
            <a:ext cx="8315325" cy="5762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AR" altLang="es-AR" sz="2400" dirty="0">
                <a:latin typeface="Arial Narrow" panose="020B0606020202030204" pitchFamily="34" charset="0"/>
              </a:rPr>
              <a:t>El proyecto refundacional de dictadura cívico-militar</a:t>
            </a:r>
            <a:endParaRPr lang="es-ES" altLang="es-AR" sz="2400" b="1" dirty="0">
              <a:latin typeface="Arial Narrow" panose="020B0606020202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5A9971-B208-4EF7-850E-A18F3C4737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8625" y="790847"/>
            <a:ext cx="8315325" cy="5878513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Tres objetivos se propusieron los militares: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Represión política y Terrorismo de Estado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Plan sistemático de desaparición de personas, presos políticos, exilio interno/externo y persecución de opositores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Reestructuración económica y Desmantelamiento de la matriz Estado-céntrica.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Políticas neoliberales de Martínez de Hoz: apertura económica,  desindustrialización y reducción del Estado, especulación financiera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 err="1">
                <a:latin typeface="Arial Narrow" panose="020B0606020202030204" pitchFamily="34" charset="0"/>
                <a:cs typeface="Arial" panose="020B0604020202020204" pitchFamily="34" charset="0"/>
              </a:rPr>
              <a:t>Disciplinamiento</a:t>
            </a: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 social y control ideológico.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Política de censura de libros, autores y artistas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Prohibición de las actividades de partidos políticos y de organizaciones sindicales, estudiantiles y culturales.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La universidad y el sistema educativo como “agencias subversivas”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84434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3B3EF6D-FECB-43B5-A91F-EBA7CB567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88913"/>
            <a:ext cx="8424862" cy="647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Las políticas y acciones </a:t>
            </a:r>
            <a:r>
              <a:rPr lang="es-ES_tradnl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implementadas según niveles educativos</a:t>
            </a:r>
            <a:endParaRPr lang="es-ES" alt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568F440-026B-4CB7-B2E0-CE34201C9B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8315325" cy="5760368"/>
          </a:xfrm>
        </p:spPr>
        <p:txBody>
          <a:bodyPr>
            <a:noAutofit/>
          </a:bodyPr>
          <a:lstStyle/>
          <a:p>
            <a:pPr marL="109728" indent="0" eaLnBrk="1" hangingPunct="1">
              <a:spcBef>
                <a:spcPct val="0"/>
              </a:spcBef>
              <a:buNone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 el nivel primario</a:t>
            </a:r>
          </a:p>
          <a:p>
            <a:pPr marL="70866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Transferencia de las escuelas primarias nacionales (</a:t>
            </a:r>
            <a:r>
              <a:rPr lang="es-ES" altLang="ja-JP" sz="2200" dirty="0" err="1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Lainez</a:t>
            </a: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a las provincias (1978)</a:t>
            </a:r>
          </a:p>
          <a:p>
            <a:pPr marL="70866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Cambio curricular</a:t>
            </a:r>
          </a:p>
          <a:p>
            <a:pPr marL="109728" indent="0" eaLnBrk="1" hangingPunct="1">
              <a:spcBef>
                <a:spcPct val="0"/>
              </a:spcBef>
              <a:buNone/>
            </a:pPr>
            <a:endParaRPr lang="es-ES" altLang="ja-JP" sz="2200" dirty="0">
              <a:latin typeface="Arial Narrow" panose="020B060602020203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09728" indent="0">
              <a:spcBef>
                <a:spcPct val="0"/>
              </a:spcBef>
              <a:buNone/>
            </a:pPr>
            <a:r>
              <a:rPr lang="es-ES" altLang="ja-JP" sz="2200" dirty="0">
                <a:latin typeface="Arial Narrow" panose="020B0606020202030204" pitchFamily="34" charset="0"/>
                <a:cs typeface="Arial" panose="020B0604020202020204" pitchFamily="34" charset="0"/>
              </a:rPr>
              <a:t>En el nivel medio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cs typeface="Arial" panose="020B0604020202020204" pitchFamily="34" charset="0"/>
              </a:rPr>
              <a:t>Exámenes de ingreso a los Colegios Nacionales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cs typeface="Arial" panose="020B0604020202020204" pitchFamily="34" charset="0"/>
              </a:rPr>
              <a:t>Cambios en Planes de Estudio - Formación Moral y Cívica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cs typeface="Arial" panose="020B0604020202020204" pitchFamily="34" charset="0"/>
              </a:rPr>
              <a:t>Regulación de los cuerpos</a:t>
            </a:r>
          </a:p>
          <a:p>
            <a:pPr marL="393192" lvl="1" indent="0">
              <a:spcBef>
                <a:spcPct val="0"/>
              </a:spcBef>
              <a:buNone/>
            </a:pPr>
            <a:endParaRPr lang="es-ES" altLang="ja-JP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09728" indent="0" eaLnBrk="1" hangingPunct="1">
              <a:spcBef>
                <a:spcPct val="0"/>
              </a:spcBef>
              <a:buNone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 la universidad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Examen de ingreso, cupos y cobro de aranceles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Cierre de carreras, depuración de cuerpo de profesores</a:t>
            </a:r>
          </a:p>
          <a:p>
            <a:pPr marL="393192" lvl="1" indent="0" eaLnBrk="1" hangingPunct="1">
              <a:spcBef>
                <a:spcPct val="0"/>
              </a:spcBef>
              <a:buNone/>
            </a:pPr>
            <a:endParaRPr lang="es-ES" altLang="ja-JP" sz="2200" dirty="0">
              <a:latin typeface="Arial Narrow" panose="020B060602020203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09728" indent="0" eaLnBrk="1" hangingPunct="1">
              <a:spcBef>
                <a:spcPct val="0"/>
              </a:spcBef>
              <a:buNone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 el ministerio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Desmantelamiento de las Oficinas de Planeamiento e Investigación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ja-JP" sz="2200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Discontinuidad de la Estadística Educativa</a:t>
            </a:r>
          </a:p>
          <a:p>
            <a:pPr marL="393192" lvl="1" indent="0" eaLnBrk="1" hangingPunct="1">
              <a:spcBef>
                <a:spcPct val="0"/>
              </a:spcBef>
              <a:buNone/>
            </a:pPr>
            <a:endParaRPr lang="es-ES" altLang="ja-JP" sz="2000" dirty="0">
              <a:latin typeface="Arial Narrow" panose="020B060602020203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5AEDC86-7865-4E92-8F3E-E74B47B7F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2" y="260649"/>
            <a:ext cx="7991476" cy="648071"/>
          </a:xfrm>
        </p:spPr>
        <p:txBody>
          <a:bodyPr>
            <a:normAutofit/>
          </a:bodyPr>
          <a:lstStyle/>
          <a:p>
            <a:pPr algn="ctr"/>
            <a:r>
              <a:rPr lang="es-ES" alt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Los debates intelectuales y político educativos del exilio</a:t>
            </a:r>
            <a:endParaRPr lang="es-ES" altLang="es-ES" sz="2400" b="1" dirty="0">
              <a:latin typeface="Arial Narrow" panose="020B0606020202030204" pitchFamily="34" charset="0"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7C01312-DE88-406F-94A0-BCC39BF56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2" y="1052736"/>
            <a:ext cx="7991476" cy="511256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La reflexión sobre la derrota de los proyectos políticos: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altLang="es-ES" sz="2200" dirty="0">
              <a:latin typeface="Arial Narrow" panose="020B0606020202030204" pitchFamily="34" charset="0"/>
            </a:endParaRP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De la revolución hacia la Democracia. </a:t>
            </a: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Cambio en las formas de pensar la política y el Estado. </a:t>
            </a:r>
            <a:endParaRPr lang="es-ES" altLang="es-ES" sz="2200" dirty="0">
              <a:latin typeface="Arial Narrow" panose="020B0606020202030204" pitchFamily="34" charset="0"/>
            </a:endParaRP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S" altLang="es-ES" sz="2200" dirty="0">
              <a:latin typeface="Arial Narrow" panose="020B0606020202030204" pitchFamily="34" charset="0"/>
            </a:endParaRPr>
          </a:p>
          <a:p>
            <a:pPr marL="0" lvl="1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La revisión de las ideas de desarrollo:</a:t>
            </a:r>
          </a:p>
          <a:p>
            <a:pPr marL="0" lvl="1" indent="0" algn="just">
              <a:lnSpc>
                <a:spcPct val="80000"/>
              </a:lnSpc>
              <a:buNone/>
            </a:pPr>
            <a:endParaRPr lang="es-AR" altLang="es-ES" sz="2200" dirty="0">
              <a:latin typeface="Arial Narrow" panose="020B0606020202030204" pitchFamily="34" charset="0"/>
            </a:endParaRPr>
          </a:p>
          <a:p>
            <a:pPr marL="580644" lvl="2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La noción de estilos de desarrollo educativo</a:t>
            </a:r>
          </a:p>
          <a:p>
            <a:pPr marL="580644" lvl="2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La centralidad de la educación en la distribución del poder y las formas de dominación.</a:t>
            </a:r>
          </a:p>
          <a:p>
            <a:pPr marL="0" lvl="1" indent="0" algn="just">
              <a:lnSpc>
                <a:spcPct val="80000"/>
              </a:lnSpc>
              <a:buNone/>
            </a:pPr>
            <a:endParaRPr lang="es-AR" altLang="es-ES" sz="2200" dirty="0">
              <a:latin typeface="Arial Narrow" panose="020B0606020202030204" pitchFamily="34" charset="0"/>
            </a:endParaRPr>
          </a:p>
          <a:p>
            <a:pPr marL="0" lvl="1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La revisión de las perspectivas teóricas y posicionamientos político-pedagógicos:</a:t>
            </a:r>
          </a:p>
          <a:p>
            <a:pPr marL="0" lvl="1" indent="0" algn="just">
              <a:lnSpc>
                <a:spcPct val="80000"/>
              </a:lnSpc>
              <a:buNone/>
            </a:pPr>
            <a:endParaRPr lang="es-AR" altLang="es-ES" sz="2200" dirty="0">
              <a:latin typeface="Arial Narrow" panose="020B0606020202030204" pitchFamily="34" charset="0"/>
            </a:endParaRPr>
          </a:p>
          <a:p>
            <a:pPr marL="580644" lvl="2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La crítica al </a:t>
            </a:r>
            <a:r>
              <a:rPr lang="es-AR" altLang="es-ES" sz="2200" dirty="0" err="1">
                <a:latin typeface="Arial Narrow" panose="020B0606020202030204" pitchFamily="34" charset="0"/>
              </a:rPr>
              <a:t>reproductivismo</a:t>
            </a:r>
            <a:r>
              <a:rPr lang="es-AR" altLang="es-ES" sz="2200" dirty="0">
                <a:latin typeface="Arial Narrow" panose="020B0606020202030204" pitchFamily="34" charset="0"/>
              </a:rPr>
              <a:t> y la recuperación de Gramsci/Bourdieu</a:t>
            </a:r>
          </a:p>
          <a:p>
            <a:pPr marL="580644" lvl="2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Una nueva historiografía educativa y los estudios del campo educativo.</a:t>
            </a:r>
            <a:endParaRPr lang="es-ES" altLang="es-ES" sz="2200" dirty="0">
              <a:latin typeface="Arial Narrow" panose="020B0606020202030204" pitchFamily="34" charset="0"/>
            </a:endParaRPr>
          </a:p>
          <a:p>
            <a:pPr marL="0" lvl="1" indent="0" algn="just">
              <a:lnSpc>
                <a:spcPct val="80000"/>
              </a:lnSpc>
              <a:buNone/>
            </a:pPr>
            <a:endParaRPr lang="es-AR" altLang="es-ES" sz="2400" dirty="0">
              <a:latin typeface="Arial Narrow" panose="020B0606020202030204" pitchFamily="34" charset="0"/>
            </a:endParaRPr>
          </a:p>
          <a:p>
            <a:pPr marL="0" lvl="1" indent="0" algn="just">
              <a:lnSpc>
                <a:spcPct val="80000"/>
              </a:lnSpc>
              <a:buNone/>
            </a:pPr>
            <a:endParaRPr lang="es-AR" altLang="es-ES"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5AEDC86-7865-4E92-8F3E-E74B47B7F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2" y="260649"/>
            <a:ext cx="7991476" cy="648071"/>
          </a:xfrm>
        </p:spPr>
        <p:txBody>
          <a:bodyPr>
            <a:normAutofit/>
          </a:bodyPr>
          <a:lstStyle/>
          <a:p>
            <a:pPr algn="ctr"/>
            <a:r>
              <a:rPr lang="es-ES" altLang="es-E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Comentario al texto de </a:t>
            </a:r>
            <a:r>
              <a:rPr lang="es-ES" altLang="es-E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Tedesco</a:t>
            </a:r>
            <a:endParaRPr lang="es-ES" altLang="es-ES" sz="2400" b="1" dirty="0">
              <a:latin typeface="Arial Narrow" panose="020B0606020202030204" pitchFamily="34" charset="0"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7C01312-DE88-406F-94A0-BCC39BF56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2" y="908720"/>
            <a:ext cx="7991476" cy="594928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Las teorías </a:t>
            </a:r>
            <a:r>
              <a:rPr lang="es-AR" altLang="es-ES" sz="2200" dirty="0" err="1">
                <a:latin typeface="Arial Narrow" panose="020B0606020202030204" pitchFamily="34" charset="0"/>
              </a:rPr>
              <a:t>reproductivistas</a:t>
            </a:r>
            <a:endParaRPr lang="es-AR" altLang="es-ES" sz="2200" dirty="0">
              <a:latin typeface="Arial Narrow" panose="020B0606020202030204" pitchFamily="34" charset="0"/>
            </a:endParaRP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Los sistemas educativos cumplen la función de reproducir y legitimar el orden social dominante.</a:t>
            </a: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AR" altLang="es-ES" sz="22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El </a:t>
            </a:r>
            <a:r>
              <a:rPr lang="es-AR" altLang="es-ES" sz="2200" dirty="0" err="1">
                <a:latin typeface="Arial Narrow" panose="020B0606020202030204" pitchFamily="34" charset="0"/>
              </a:rPr>
              <a:t>curriculum</a:t>
            </a:r>
            <a:r>
              <a:rPr lang="es-AR" altLang="es-ES" sz="2200" dirty="0">
                <a:latin typeface="Arial Narrow" panose="020B0606020202030204" pitchFamily="34" charset="0"/>
              </a:rPr>
              <a:t> escolar como dispositivo pedagógico define: </a:t>
            </a: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los contenidos a trasmitir,</a:t>
            </a: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los métodos de enseñanza,</a:t>
            </a: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Las relaciones pedagógicas (vínculo entre maestro y alumno), </a:t>
            </a:r>
          </a:p>
          <a:p>
            <a:pPr marL="598932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las prácticas institucionales, etc.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AR" altLang="es-ES" sz="22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El </a:t>
            </a:r>
            <a:r>
              <a:rPr lang="es-AR" altLang="es-ES" sz="2200" dirty="0" err="1">
                <a:latin typeface="Arial Narrow" panose="020B0606020202030204" pitchFamily="34" charset="0"/>
              </a:rPr>
              <a:t>curriculum</a:t>
            </a:r>
            <a:r>
              <a:rPr lang="es-AR" altLang="es-ES" sz="2200" dirty="0">
                <a:latin typeface="Arial Narrow" panose="020B0606020202030204" pitchFamily="34" charset="0"/>
              </a:rPr>
              <a:t> “oculto” y la reproducción ideológica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AR" altLang="es-ES" sz="22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AR" altLang="es-ES" sz="2200" dirty="0">
                <a:latin typeface="Arial Narrow" panose="020B0606020202030204" pitchFamily="34" charset="0"/>
              </a:rPr>
              <a:t>Crisis de Hegemonía – nuevo orden curricular</a:t>
            </a:r>
            <a:endParaRPr lang="es-ES" altLang="es-ES" sz="2200" dirty="0">
              <a:latin typeface="Arial Narrow" panose="020B0606020202030204" pitchFamily="34" charset="0"/>
            </a:endParaRPr>
          </a:p>
          <a:p>
            <a:pPr marL="580644" lvl="2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Fragmentación de equipos de conducción, escasa cohesión interna y alta rotación.</a:t>
            </a:r>
          </a:p>
          <a:p>
            <a:pPr marL="580644" lvl="2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AR" altLang="es-ES" sz="2200" dirty="0">
                <a:latin typeface="Arial Narrow" panose="020B0606020202030204" pitchFamily="34" charset="0"/>
              </a:rPr>
              <a:t>El modelo económico impulsaba una racionalidad de mercado, mientras el </a:t>
            </a:r>
            <a:r>
              <a:rPr lang="es-AR" altLang="es-ES" sz="2200" dirty="0" err="1">
                <a:latin typeface="Arial Narrow" panose="020B0606020202030204" pitchFamily="34" charset="0"/>
              </a:rPr>
              <a:t>curriculum</a:t>
            </a:r>
            <a:r>
              <a:rPr lang="es-AR" altLang="es-ES" sz="2200" dirty="0">
                <a:latin typeface="Arial Narrow" panose="020B0606020202030204" pitchFamily="34" charset="0"/>
              </a:rPr>
              <a:t> escolar impulsaba valores ideológicos de corte humanístico tradicional</a:t>
            </a:r>
          </a:p>
          <a:p>
            <a:pPr marL="0" lvl="1" indent="0" algn="just">
              <a:lnSpc>
                <a:spcPct val="80000"/>
              </a:lnSpc>
              <a:buNone/>
            </a:pPr>
            <a:endParaRPr lang="es-AR" altLang="es-E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533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s-ES" sz="1800" dirty="0">
                <a:latin typeface="Arial Narrow" panose="020B0606020202030204" pitchFamily="34" charset="0"/>
              </a:rPr>
              <a:t>BRASLAVSKY, Cecilia (1980) “La educación argentina (1955-1980) en </a:t>
            </a:r>
            <a:r>
              <a:rPr lang="es-ES" sz="1800" b="1" dirty="0">
                <a:latin typeface="Arial Narrow" panose="020B0606020202030204" pitchFamily="34" charset="0"/>
              </a:rPr>
              <a:t>Primera historia integral. </a:t>
            </a:r>
            <a:r>
              <a:rPr lang="es-ES" sz="1800" dirty="0">
                <a:latin typeface="Arial Narrow" panose="020B0606020202030204" pitchFamily="34" charset="0"/>
              </a:rPr>
              <a:t>CEAL, Bs. As.</a:t>
            </a:r>
          </a:p>
          <a:p>
            <a:pPr marL="109728" indent="0">
              <a:buNone/>
            </a:pPr>
            <a:endParaRPr lang="es-ES" sz="1800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es-ES" sz="1800" dirty="0">
                <a:latin typeface="Arial Narrow" panose="020B0606020202030204" pitchFamily="34" charset="0"/>
              </a:rPr>
              <a:t>CANELO, P. (2004). “La política contra la economía: Los elencos militares frente al programa económico de </a:t>
            </a:r>
            <a:r>
              <a:rPr lang="es-ES" sz="1800" dirty="0" err="1">
                <a:latin typeface="Arial Narrow" panose="020B0606020202030204" pitchFamily="34" charset="0"/>
              </a:rPr>
              <a:t>Martinez</a:t>
            </a:r>
            <a:r>
              <a:rPr lang="es-ES" sz="1800" dirty="0">
                <a:latin typeface="Arial Narrow" panose="020B0606020202030204" pitchFamily="34" charset="0"/>
              </a:rPr>
              <a:t> de Hoz. En Alfredo </a:t>
            </a:r>
            <a:r>
              <a:rPr lang="es-ES" sz="1800" dirty="0" err="1">
                <a:latin typeface="Arial Narrow" panose="020B0606020202030204" pitchFamily="34" charset="0"/>
              </a:rPr>
              <a:t>Pucciarelli</a:t>
            </a:r>
            <a:r>
              <a:rPr lang="es-ES" sz="1800" dirty="0">
                <a:latin typeface="Arial Narrow" panose="020B0606020202030204" pitchFamily="34" charset="0"/>
              </a:rPr>
              <a:t> (coord.) </a:t>
            </a:r>
            <a:r>
              <a:rPr lang="es-ES" sz="1800" b="1" dirty="0">
                <a:latin typeface="Arial Narrow" panose="020B0606020202030204" pitchFamily="34" charset="0"/>
              </a:rPr>
              <a:t>Empresarios, tecnócratas y militares</a:t>
            </a:r>
            <a:r>
              <a:rPr lang="es-ES" sz="1800" dirty="0">
                <a:latin typeface="Arial Narrow" panose="020B0606020202030204" pitchFamily="34" charset="0"/>
              </a:rPr>
              <a:t>. Buenos Aires, Siglo XXI.</a:t>
            </a:r>
          </a:p>
          <a:p>
            <a:pPr marL="109728" indent="0">
              <a:buNone/>
            </a:pPr>
            <a:endParaRPr lang="es-ES" sz="1800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es-ES" sz="1800" dirty="0">
                <a:latin typeface="Arial Narrow" panose="020B0606020202030204" pitchFamily="34" charset="0"/>
              </a:rPr>
              <a:t>CAVAROZZI, M. (1983), </a:t>
            </a:r>
            <a:r>
              <a:rPr lang="es-ES" sz="1800" b="1" dirty="0">
                <a:latin typeface="Arial Narrow" panose="020B0606020202030204" pitchFamily="34" charset="0"/>
              </a:rPr>
              <a:t>Autoritarismo y democracia</a:t>
            </a:r>
            <a:r>
              <a:rPr lang="es-ES" sz="1800" dirty="0">
                <a:latin typeface="Arial Narrow" panose="020B0606020202030204" pitchFamily="34" charset="0"/>
              </a:rPr>
              <a:t> (1955-1983), CEAL.</a:t>
            </a:r>
          </a:p>
          <a:p>
            <a:pPr marL="109728" indent="0">
              <a:buNone/>
            </a:pPr>
            <a:endParaRPr lang="es-ES" sz="1800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es-ES" sz="1800" dirty="0">
                <a:latin typeface="Arial Narrow" panose="020B0606020202030204" pitchFamily="34" charset="0"/>
              </a:rPr>
              <a:t>QUIROGA, Hugo (2004), </a:t>
            </a:r>
            <a:r>
              <a:rPr lang="es-ES" sz="1800" b="1" dirty="0">
                <a:latin typeface="Arial Narrow" panose="020B0606020202030204" pitchFamily="34" charset="0"/>
              </a:rPr>
              <a:t>El tiempo del proceso. Conflictos y coincidencias entre políticos y militares (1976-1983)</a:t>
            </a:r>
            <a:r>
              <a:rPr lang="es-ES" sz="1800" dirty="0">
                <a:latin typeface="Arial Narrow" panose="020B0606020202030204" pitchFamily="34" charset="0"/>
              </a:rPr>
              <a:t>, Homo Sapiens Editores, Rosario, Argentina. </a:t>
            </a:r>
          </a:p>
          <a:p>
            <a:pPr marL="109728" indent="0">
              <a:buNone/>
            </a:pPr>
            <a:endParaRPr lang="es-ES" sz="1800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es-ES" sz="1800" dirty="0">
                <a:latin typeface="Arial Narrow" panose="020B0606020202030204" pitchFamily="34" charset="0"/>
              </a:rPr>
              <a:t>PINEAU, Pablo y otros (2006) </a:t>
            </a:r>
            <a:r>
              <a:rPr lang="es-ES" sz="1800" b="1" dirty="0">
                <a:latin typeface="Arial Narrow" panose="020B0606020202030204" pitchFamily="34" charset="0"/>
              </a:rPr>
              <a:t>El principio del fin. Políticas y memorias de la educación en la última dictadura militar (1976-1983)</a:t>
            </a:r>
            <a:r>
              <a:rPr lang="es-ES" sz="1800" dirty="0">
                <a:latin typeface="Arial Narrow" panose="020B0606020202030204" pitchFamily="34" charset="0"/>
              </a:rPr>
              <a:t>.  Ed. Colihue. Buenos Aires.</a:t>
            </a:r>
          </a:p>
          <a:p>
            <a:pPr marL="109728" indent="0">
              <a:buNone/>
            </a:pPr>
            <a:endParaRPr lang="es-ES" sz="1800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es-ES" sz="1800" dirty="0">
                <a:latin typeface="Arial Narrow" panose="020B0606020202030204" pitchFamily="34" charset="0"/>
              </a:rPr>
              <a:t>SUASNABAR, Claudio (2013) </a:t>
            </a:r>
            <a:r>
              <a:rPr lang="es-ES" sz="1800" b="1" dirty="0">
                <a:latin typeface="Arial Narrow" panose="020B0606020202030204" pitchFamily="34" charset="0"/>
              </a:rPr>
              <a:t>Intelectuales, exilios y educación: producción intelectual e innovaciones teóricas en educación durante la última dictadura</a:t>
            </a:r>
            <a:r>
              <a:rPr lang="es-ES" sz="1800" dirty="0">
                <a:latin typeface="Arial Narrow" panose="020B0606020202030204" pitchFamily="34" charset="0"/>
              </a:rPr>
              <a:t>. </a:t>
            </a:r>
            <a:r>
              <a:rPr lang="es-ES" sz="1800" dirty="0" err="1">
                <a:latin typeface="Arial Narrow" panose="020B0606020202030204" pitchFamily="34" charset="0"/>
              </a:rPr>
              <a:t>Prohistoria</a:t>
            </a:r>
            <a:r>
              <a:rPr lang="es-ES" sz="1800" dirty="0">
                <a:latin typeface="Arial Narrow" panose="020B0606020202030204" pitchFamily="34" charset="0"/>
              </a:rPr>
              <a:t> Edit. Rosario.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4128" y="260648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es-ES" sz="3600" dirty="0">
                <a:latin typeface="Arial Narrow" panose="020B0606020202030204" pitchFamily="34" charset="0"/>
              </a:rPr>
              <a:t>Bibliografía utilizada</a:t>
            </a:r>
          </a:p>
        </p:txBody>
      </p:sp>
    </p:spTree>
    <p:extLst>
      <p:ext uri="{BB962C8B-B14F-4D97-AF65-F5344CB8AC3E}">
        <p14:creationId xmlns:p14="http://schemas.microsoft.com/office/powerpoint/2010/main" val="1918061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457200" y="1196753"/>
          <a:ext cx="8263596" cy="5076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476">
                  <a:extLst>
                    <a:ext uri="{9D8B030D-6E8A-4147-A177-3AD203B41FA5}">
                      <a16:colId xmlns:a16="http://schemas.microsoft.com/office/drawing/2014/main" val="8525421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792925798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191199757"/>
                    </a:ext>
                  </a:extLst>
                </a:gridCol>
              </a:tblGrid>
              <a:tr h="5436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Período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1880-1930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Normativas e instituciones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Ideas pedagógicas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43701"/>
                  </a:ext>
                </a:extLst>
              </a:tr>
              <a:tr h="4496958">
                <a:tc>
                  <a:txBody>
                    <a:bodyPr/>
                    <a:lstStyle/>
                    <a:p>
                      <a:endParaRPr kumimoji="0" lang="es-AR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es-AR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es-AR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es-AR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es-AR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es-AR" sz="14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1882. Congreso Pedagógico</a:t>
                      </a: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1884. Ley de Educación Común 1.420 (nacional para Capital Federal y territorios Nacionales.</a:t>
                      </a: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1885. Ley Avellaneda. </a:t>
                      </a: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1905. Ley </a:t>
                      </a:r>
                      <a:r>
                        <a:rPr lang="es-AR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Lainez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1915. Reforma Saavedra Lamas (Escuela Intermedia)</a:t>
                      </a: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1918. Reforma Universitaria de Córdoba</a:t>
                      </a: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Matriz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educativa estado-céntrica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primeria para los sectores populares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secundaria para los sectores medios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Universidad para las elites</a:t>
                      </a:r>
                    </a:p>
                    <a:p>
                      <a:endParaRPr lang="es-AR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Positivismo educativo</a:t>
                      </a:r>
                    </a:p>
                    <a:p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Habilita al Estado Nacional a fundar escuelas primarias en las provincias.</a:t>
                      </a:r>
                    </a:p>
                    <a:p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Debate sobre la función de la escuela media y propuestas de diferenciación</a:t>
                      </a:r>
                    </a:p>
                    <a:p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Democratización, antimperialismo  latinoamericanista y misión social de la universidad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057760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s-ES" sz="2900" dirty="0">
                <a:latin typeface="Arial" panose="020B0604020202020204" pitchFamily="34" charset="0"/>
                <a:cs typeface="Arial" panose="020B0604020202020204" pitchFamily="34" charset="0"/>
              </a:rPr>
              <a:t>La conformación del sistema educativo liberal</a:t>
            </a:r>
            <a:endParaRPr lang="es-AR" sz="2900" dirty="0"/>
          </a:p>
        </p:txBody>
      </p:sp>
    </p:spTree>
    <p:extLst>
      <p:ext uri="{BB962C8B-B14F-4D97-AF65-F5344CB8AC3E}">
        <p14:creationId xmlns:p14="http://schemas.microsoft.com/office/powerpoint/2010/main" val="3165303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457200" y="1155536"/>
          <a:ext cx="8229600" cy="5398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8525421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792925798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191199757"/>
                    </a:ext>
                  </a:extLst>
                </a:gridCol>
              </a:tblGrid>
              <a:tr h="612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Período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1943-1955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Normativas</a:t>
                      </a:r>
                      <a:r>
                        <a:rPr lang="es-A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instituciones</a:t>
                      </a:r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Tendencias</a:t>
                      </a:r>
                      <a:r>
                        <a:rPr lang="es-A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educativas</a:t>
                      </a:r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43701"/>
                  </a:ext>
                </a:extLst>
              </a:tr>
              <a:tr h="4612890">
                <a:tc>
                  <a:txBody>
                    <a:bodyPr/>
                    <a:lstStyle/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Golpe de Estado</a:t>
                      </a: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1943-1944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de Octubre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1945</a:t>
                      </a:r>
                    </a:p>
                    <a:p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D. Perón</a:t>
                      </a:r>
                    </a:p>
                    <a:p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1946-1951</a:t>
                      </a: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D. Perón</a:t>
                      </a:r>
                    </a:p>
                    <a:p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1951-1955</a:t>
                      </a: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Intervención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universitaria</a:t>
                      </a:r>
                    </a:p>
                    <a:p>
                      <a:pPr algn="l"/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Ministerio de Justicia e Instrucción Pública. </a:t>
                      </a:r>
                    </a:p>
                    <a:p>
                      <a:pPr algn="l"/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kumimoji="0" lang="es-A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1944- Decreto 14.538 se crea la Comisión Nacional de Aprendizaje y Orientación Profesional (CNAOP) </a:t>
                      </a: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1947. Estatuto de Docente Privado (subsidios)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1947. Ley Universitaria Nro. 13.031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1950. Supresión de aranceles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universitarios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1953.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Eliminación de examen de</a:t>
                      </a: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ingreso</a:t>
                      </a: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1953. Ley Universitaria Nro. 14.297</a:t>
                      </a:r>
                    </a:p>
                    <a:p>
                      <a:pPr algn="l"/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1953.Libros de texto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Visión crítica del sistema educativo abarca todos los aspectos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 centralización del gobierno del sistema educativo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Diferenciación de la enseñanza media y mayor vinculación entre educación y trabajo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Crecimiento de la enseñanza media privada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estatal de las universidades (pérdida de autonomía y </a:t>
                      </a:r>
                      <a:r>
                        <a:rPr lang="es-AR" sz="1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co-gobierno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limitado)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 control ideológico de los contenidos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Recatolización</a:t>
                      </a: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Debate sobre adoctrinamiento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057760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s-ES" sz="2900" dirty="0">
                <a:latin typeface="Arial" panose="020B0604020202020204" pitchFamily="34" charset="0"/>
                <a:cs typeface="Arial" panose="020B0604020202020204" pitchFamily="34" charset="0"/>
              </a:rPr>
              <a:t>El peronismo y los cambios en el sistema educativo</a:t>
            </a:r>
            <a:endParaRPr lang="es-AR" sz="2900" dirty="0"/>
          </a:p>
        </p:txBody>
      </p:sp>
    </p:spTree>
    <p:extLst>
      <p:ext uri="{BB962C8B-B14F-4D97-AF65-F5344CB8AC3E}">
        <p14:creationId xmlns:p14="http://schemas.microsoft.com/office/powerpoint/2010/main" val="2796094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s-AR" sz="2400" dirty="0">
                <a:latin typeface="Arial Narrow" panose="020B0606020202030204" pitchFamily="34" charset="0"/>
              </a:rPr>
              <a:t>1890-1900. Creación de escuelas comerciales en Bs. As. y Rosario. Surge primera escuela industrial al final de la década. Roca  y </a:t>
            </a:r>
            <a:r>
              <a:rPr lang="es-AR" sz="2400" dirty="0" err="1">
                <a:latin typeface="Arial Narrow" panose="020B0606020202030204" pitchFamily="34" charset="0"/>
              </a:rPr>
              <a:t>Magnasco</a:t>
            </a:r>
            <a:r>
              <a:rPr lang="es-AR" sz="2400" dirty="0">
                <a:latin typeface="Arial Narrow" panose="020B0606020202030204" pitchFamily="34" charset="0"/>
              </a:rPr>
              <a:t> reclaman una educación carácter más utilitario. Proyectos rechazados ante la mejoría de la economía.</a:t>
            </a:r>
          </a:p>
          <a:p>
            <a:pPr algn="just">
              <a:spcBef>
                <a:spcPts val="0"/>
              </a:spcBef>
            </a:pPr>
            <a:endParaRPr lang="es-AR" sz="2400" dirty="0"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AR" sz="2400" dirty="0">
                <a:latin typeface="Arial Narrow" panose="020B0606020202030204" pitchFamily="34" charset="0"/>
              </a:rPr>
              <a:t>1915. Ley Saavedra Lamas. Escuela Intermedia y secundaria especializada. 4 años de duración: enseñanza general y universal y enseñanza profesional y técnica. Finalizaba a los 15/16 años. Colegios universitarios preparatorios para la educación superior universitaria.</a:t>
            </a:r>
          </a:p>
          <a:p>
            <a:pPr algn="just">
              <a:spcBef>
                <a:spcPts val="0"/>
              </a:spcBef>
            </a:pPr>
            <a:endParaRPr lang="es-AR" sz="2400" dirty="0"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AR" sz="2400" dirty="0">
                <a:latin typeface="Arial Narrow" panose="020B0606020202030204" pitchFamily="34" charset="0"/>
              </a:rPr>
              <a:t>Rechazo del radicalismo.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ctr"/>
            <a:r>
              <a:rPr lang="es-AR" sz="2800" dirty="0">
                <a:latin typeface="Arial Narrow" panose="020B0606020202030204" pitchFamily="34" charset="0"/>
              </a:rPr>
              <a:t>Antecedentes y reforma del nivel secundario</a:t>
            </a:r>
          </a:p>
        </p:txBody>
      </p:sp>
    </p:spTree>
    <p:extLst>
      <p:ext uri="{BB962C8B-B14F-4D97-AF65-F5344CB8AC3E}">
        <p14:creationId xmlns:p14="http://schemas.microsoft.com/office/powerpoint/2010/main" val="145833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F1063EE-3AE7-4991-9951-29627DB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8913"/>
            <a:ext cx="8315325" cy="576262"/>
          </a:xfrm>
        </p:spPr>
        <p:txBody>
          <a:bodyPr/>
          <a:lstStyle/>
          <a:p>
            <a:pPr algn="ctr" eaLnBrk="1" hangingPunct="1"/>
            <a:r>
              <a:rPr lang="es-AR" altLang="es-AR" sz="2800" b="1" dirty="0">
                <a:latin typeface="Arial Narrow" panose="020B0606020202030204" pitchFamily="34" charset="0"/>
              </a:rPr>
              <a:t> Objetivos de la </a:t>
            </a:r>
            <a:r>
              <a:rPr lang="es-AR" altLang="es-AR" sz="2800" dirty="0">
                <a:latin typeface="Arial Narrow" panose="020B0606020202030204" pitchFamily="34" charset="0"/>
              </a:rPr>
              <a:t>clase</a:t>
            </a:r>
            <a:r>
              <a:rPr lang="es-AR" altLang="es-AR" sz="2800" b="1" dirty="0">
                <a:latin typeface="Arial Narrow" panose="020B0606020202030204" pitchFamily="34" charset="0"/>
              </a:rPr>
              <a:t> </a:t>
            </a:r>
            <a:endParaRPr lang="es-ES" altLang="es-AR" sz="2400" b="1" dirty="0">
              <a:latin typeface="Arial Narrow" panose="020B0606020202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5A9971-B208-4EF7-850E-A18F3C4737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8625" y="908720"/>
            <a:ext cx="8315325" cy="5472608"/>
          </a:xfrm>
        </p:spPr>
        <p:txBody>
          <a:bodyPr>
            <a:noAutofit/>
          </a:bodyPr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Retomar algunos conceptos de la clase anterior y tendencias educativas de las décadas precedentes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El escenario socio-político regional y mundial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Las políticas educativas de la década de 1970 y en particular de la dictadura cívico-militar en Argentina.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Comentario conceptual para tener en cuenta en la lectura del texto de </a:t>
            </a:r>
            <a:r>
              <a:rPr lang="es-ES" altLang="es-ES" sz="2400" dirty="0" err="1">
                <a:latin typeface="Arial Narrow" panose="020B0606020202030204" pitchFamily="34" charset="0"/>
                <a:cs typeface="Arial" panose="020B0604020202020204" pitchFamily="34" charset="0"/>
              </a:rPr>
              <a:t>Tedesco</a:t>
            </a:r>
            <a:r>
              <a:rPr lang="es-ES" alt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F1063EE-3AE7-4991-9951-29627DB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8913"/>
            <a:ext cx="8315325" cy="576262"/>
          </a:xfrm>
        </p:spPr>
        <p:txBody>
          <a:bodyPr>
            <a:normAutofit/>
          </a:bodyPr>
          <a:lstStyle/>
          <a:p>
            <a:pPr algn="ctr"/>
            <a:r>
              <a:rPr lang="es-ES" alt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Recuperar conceptos de la clase anterior</a:t>
            </a:r>
            <a:endParaRPr lang="es-ES" altLang="es-AR" sz="2400" b="1" dirty="0">
              <a:latin typeface="Arial Narrow" panose="020B0606020202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5A9971-B208-4EF7-850E-A18F3C4737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765175"/>
            <a:ext cx="8315325" cy="5878513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Retomaremos conceptos de la clase anterior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Matriz socio-política (Estado, modelo de desarrollo y régimen político/ actores)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Matriz socio-educativa (pauta de selección social, ciudadanía y regulación social)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Modelo fundacional del sistema educativo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Nuevos conceptos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Las políticas educativas como políticas estatales tienen un papel central en la orientación y regulación del sistema educativo y sus actores.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Las políticas educativas no actúan en un vacío sino en el marco de cierta matriz socio-política que establece restricciones y limitaciones.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Diferencias entre Reforma Educativa y Cambio Educativo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725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D3109-1C0E-4ED7-A87C-09589B46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3BD2D5D-0476-433C-9CBD-B953D62646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42691" y="-777731"/>
            <a:ext cx="5458618" cy="8003232"/>
          </a:xfrm>
        </p:spPr>
      </p:pic>
    </p:spTree>
    <p:extLst>
      <p:ext uri="{BB962C8B-B14F-4D97-AF65-F5344CB8AC3E}">
        <p14:creationId xmlns:p14="http://schemas.microsoft.com/office/powerpoint/2010/main" val="97534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611560" y="1268760"/>
          <a:ext cx="8229599" cy="5258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20916588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14004251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40532613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64665026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92088487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82610148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60161760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es-A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Bachillerato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62480"/>
                  </a:ext>
                </a:extLst>
              </a:tr>
              <a:tr h="530586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87.732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45883"/>
                  </a:ext>
                </a:extLst>
              </a:tr>
              <a:tr h="518666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104.862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352895"/>
                  </a:ext>
                </a:extLst>
              </a:tr>
              <a:tr h="518666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153.918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25290"/>
                  </a:ext>
                </a:extLst>
              </a:tr>
              <a:tr h="495890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201.170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29699"/>
                  </a:ext>
                </a:extLst>
              </a:tr>
              <a:tr h="518666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323.584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11465"/>
                  </a:ext>
                </a:extLst>
              </a:tr>
              <a:tr h="541443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471.895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57948"/>
                  </a:ext>
                </a:extLst>
              </a:tr>
              <a:tr h="518666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789.077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773247"/>
                  </a:ext>
                </a:extLst>
              </a:tr>
              <a:tr h="518666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974.826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224145"/>
                  </a:ext>
                </a:extLst>
              </a:tr>
              <a:tr h="592762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1.300.732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994988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es-AR" sz="2200" dirty="0">
                <a:latin typeface="Arial" panose="020B0604020202020204" pitchFamily="34" charset="0"/>
                <a:cs typeface="Arial" panose="020B0604020202020204" pitchFamily="34" charset="0"/>
              </a:rPr>
              <a:t>Enseñanza media. Matrícula por modalidades </a:t>
            </a:r>
            <a:br>
              <a:rPr lang="es-A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200" dirty="0">
                <a:latin typeface="Arial" panose="020B0604020202020204" pitchFamily="34" charset="0"/>
                <a:cs typeface="Arial" panose="020B0604020202020204" pitchFamily="34" charset="0"/>
              </a:rPr>
              <a:t>1930-1978 (en porcentajes)</a:t>
            </a:r>
          </a:p>
        </p:txBody>
      </p:sp>
    </p:spTree>
    <p:extLst>
      <p:ext uri="{BB962C8B-B14F-4D97-AF65-F5344CB8AC3E}">
        <p14:creationId xmlns:p14="http://schemas.microsoft.com/office/powerpoint/2010/main" val="89615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611560" y="1484784"/>
          <a:ext cx="7704858" cy="488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143">
                  <a:extLst>
                    <a:ext uri="{9D8B030D-6E8A-4147-A177-3AD203B41FA5}">
                      <a16:colId xmlns:a16="http://schemas.microsoft.com/office/drawing/2014/main" val="220916588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3405326136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1646650260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192088487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1826101483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1601617606"/>
                    </a:ext>
                  </a:extLst>
                </a:gridCol>
              </a:tblGrid>
              <a:tr h="659048">
                <a:tc>
                  <a:txBody>
                    <a:bodyPr/>
                    <a:lstStyle/>
                    <a:p>
                      <a:endParaRPr lang="es-A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062480"/>
                  </a:ext>
                </a:extLst>
              </a:tr>
              <a:tr h="678151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16.446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11465"/>
                  </a:ext>
                </a:extLst>
              </a:tr>
              <a:tr h="707932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57948"/>
                  </a:ext>
                </a:extLst>
              </a:tr>
              <a:tr h="707932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38618"/>
                  </a:ext>
                </a:extLst>
              </a:tr>
              <a:tr h="678151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20.648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773247"/>
                  </a:ext>
                </a:extLst>
              </a:tr>
              <a:tr h="678151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20.648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224145"/>
                  </a:ext>
                </a:extLst>
              </a:tr>
              <a:tr h="775031"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Transferencia</a:t>
                      </a:r>
                    </a:p>
                    <a:p>
                      <a:pPr algn="ctr"/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Escuelas </a:t>
                      </a:r>
                      <a:r>
                        <a:rPr lang="es-AR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Lainez</a:t>
                      </a: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994988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7859218" cy="720080"/>
          </a:xfrm>
        </p:spPr>
        <p:txBody>
          <a:bodyPr>
            <a:noAutofit/>
          </a:bodyPr>
          <a:lstStyle/>
          <a:p>
            <a:pPr algn="ctr"/>
            <a:r>
              <a:rPr lang="es-AR" sz="2200" dirty="0">
                <a:latin typeface="Arial" panose="020B0604020202020204" pitchFamily="34" charset="0"/>
                <a:cs typeface="Arial" panose="020B0604020202020204" pitchFamily="34" charset="0"/>
              </a:rPr>
              <a:t>Establecimientos de Enseñanza Primaria por Dependencia 1955-1978 (en porcentajes)</a:t>
            </a:r>
          </a:p>
        </p:txBody>
      </p:sp>
    </p:spTree>
    <p:extLst>
      <p:ext uri="{BB962C8B-B14F-4D97-AF65-F5344CB8AC3E}">
        <p14:creationId xmlns:p14="http://schemas.microsoft.com/office/powerpoint/2010/main" val="183995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00785"/>
              </p:ext>
            </p:extLst>
          </p:nvPr>
        </p:nvGraphicFramePr>
        <p:xfrm>
          <a:off x="1871700" y="1419950"/>
          <a:ext cx="5400600" cy="5191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>
                  <a:extLst>
                    <a:ext uri="{9D8B030D-6E8A-4147-A177-3AD203B41FA5}">
                      <a16:colId xmlns:a16="http://schemas.microsoft.com/office/drawing/2014/main" val="445394692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43034605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Matrícula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646201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11758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48.284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667693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138.871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396943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206.032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782519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507.716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46288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453.472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039680"/>
                  </a:ext>
                </a:extLst>
              </a:tr>
              <a:tr h="679987">
                <a:tc>
                  <a:txBody>
                    <a:bodyPr/>
                    <a:lstStyle/>
                    <a:p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A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416.571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77219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Evolución de la matrícula de las universidades nacionales 1935-1983</a:t>
            </a:r>
          </a:p>
        </p:txBody>
      </p:sp>
    </p:spTree>
    <p:extLst>
      <p:ext uri="{BB962C8B-B14F-4D97-AF65-F5344CB8AC3E}">
        <p14:creationId xmlns:p14="http://schemas.microsoft.com/office/powerpoint/2010/main" val="2067403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025681"/>
              </p:ext>
            </p:extLst>
          </p:nvPr>
        </p:nvGraphicFramePr>
        <p:xfrm>
          <a:off x="457200" y="980728"/>
          <a:ext cx="8435280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707">
                  <a:extLst>
                    <a:ext uri="{9D8B030D-6E8A-4147-A177-3AD203B41FA5}">
                      <a16:colId xmlns:a16="http://schemas.microsoft.com/office/drawing/2014/main" val="85254210"/>
                    </a:ext>
                  </a:extLst>
                </a:gridCol>
                <a:gridCol w="3251625">
                  <a:extLst>
                    <a:ext uri="{9D8B030D-6E8A-4147-A177-3AD203B41FA5}">
                      <a16:colId xmlns:a16="http://schemas.microsoft.com/office/drawing/2014/main" val="1792925798"/>
                    </a:ext>
                  </a:extLst>
                </a:gridCol>
                <a:gridCol w="3589948">
                  <a:extLst>
                    <a:ext uri="{9D8B030D-6E8A-4147-A177-3AD203B41FA5}">
                      <a16:colId xmlns:a16="http://schemas.microsoft.com/office/drawing/2014/main" val="191199757"/>
                    </a:ext>
                  </a:extLst>
                </a:gridCol>
              </a:tblGrid>
              <a:tr h="4155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Período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Normativas</a:t>
                      </a:r>
                      <a:r>
                        <a:rPr lang="es-A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instituciones</a:t>
                      </a:r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Tendencias</a:t>
                      </a:r>
                      <a:r>
                        <a:rPr lang="es-AR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educativas</a:t>
                      </a:r>
                      <a:endParaRPr lang="es-A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343701"/>
                  </a:ext>
                </a:extLst>
              </a:tr>
              <a:tr h="2811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1966-1973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Golpe de Estado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1966 – Noche bastones largo </a:t>
                      </a: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Intervención universitaria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1968 - Reforma Educativa del ministro </a:t>
                      </a:r>
                      <a:r>
                        <a:rPr lang="es-AR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Astgueta</a:t>
                      </a: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(desactivada luego del Cordobazo)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 Escuelas Normales se disuelven y se pasa la formación docente al nivel superiores 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</a:t>
                      </a:r>
                      <a:r>
                        <a:rPr lang="es-AR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Taquini</a:t>
                      </a: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creación de universidades 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Inicio política de transferencia de escuelas primarias a las provincias</a:t>
                      </a:r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Intentos de diversificación del  nivel medio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Reducción primeria a 5 años y creación de Escuela Intermedia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Jerarquización de la Formación Docente y creación ISFD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Expansión y regionalización de la universidades.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057760"/>
                  </a:ext>
                </a:extLst>
              </a:tr>
              <a:tr h="1839873">
                <a:tc>
                  <a:txBody>
                    <a:bodyPr/>
                    <a:lstStyle/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1973-1976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Retorno del peronismo al gobierno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1974 Ley Universitaria (</a:t>
                      </a:r>
                      <a:r>
                        <a:rPr lang="es-AR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LeyTaiana</a:t>
                      </a: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 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Nueva asignatura en nivel medio – ERSA (Estudio de Realidad Social Argentina)</a:t>
                      </a:r>
                    </a:p>
                    <a:p>
                      <a:endParaRPr lang="es-A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1975 Ministro </a:t>
                      </a:r>
                      <a:r>
                        <a:rPr lang="es-AR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Ivanissevich</a:t>
                      </a: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interviene las universidades.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Radicalizacion</a:t>
                      </a: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ideológica y movilización de profesores y estudiantes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Procesos de cambio institucional en la Universidades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Campañas de Alfabetización e impulso de la Educación de Adultos (DINEA)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261684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s-AR" sz="2400" dirty="0">
                <a:latin typeface="Arial Narrow" panose="020B0606020202030204" pitchFamily="34" charset="0"/>
              </a:rPr>
              <a:t>Las políticas educativas durante la dictadura de 1966 y del tercer gobierno peronista</a:t>
            </a:r>
          </a:p>
        </p:txBody>
      </p:sp>
    </p:spTree>
    <p:extLst>
      <p:ext uri="{BB962C8B-B14F-4D97-AF65-F5344CB8AC3E}">
        <p14:creationId xmlns:p14="http://schemas.microsoft.com/office/powerpoint/2010/main" val="411276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F1063EE-3AE7-4991-9951-29627DB0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8913"/>
            <a:ext cx="8315325" cy="576262"/>
          </a:xfrm>
        </p:spPr>
        <p:txBody>
          <a:bodyPr/>
          <a:lstStyle/>
          <a:p>
            <a:pPr algn="ctr" eaLnBrk="1" hangingPunct="1"/>
            <a:r>
              <a:rPr lang="es-AR" altLang="es-AR" sz="2800" b="1" dirty="0">
                <a:latin typeface="Arial Narrow" panose="020B0606020202030204" pitchFamily="34" charset="0"/>
              </a:rPr>
              <a:t> </a:t>
            </a:r>
            <a:r>
              <a:rPr lang="es-AR" altLang="es-AR" sz="2400" dirty="0">
                <a:latin typeface="Arial Narrow" panose="020B0606020202030204" pitchFamily="34" charset="0"/>
              </a:rPr>
              <a:t>Escenario socio-político regional y mundial</a:t>
            </a:r>
            <a:endParaRPr lang="es-ES" altLang="es-AR" sz="2400" b="1" dirty="0">
              <a:latin typeface="Arial Narrow" panose="020B0606020202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5A9971-B208-4EF7-850E-A18F3C4737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8625" y="765175"/>
            <a:ext cx="8315325" cy="5878513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La década de 1970 marca un punto de inflexión para la región y el mundo.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Crisis de los Estados de Bienestar,  Crisis en la economía capitalista.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Cambios en los procesos productivos (automatización) y </a:t>
            </a:r>
            <a:r>
              <a:rPr lang="es-ES" altLang="es-ES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trasnacionalización</a:t>
            </a: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 de las economías (luego globalización).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Crisis fiscal del Estado que no puede financiar la expansión de los derechos sociales</a:t>
            </a:r>
          </a:p>
          <a:p>
            <a:pPr marL="598932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Clima de ideas – ascenso de las visiones </a:t>
            </a:r>
            <a:r>
              <a:rPr lang="es-ES" altLang="es-ES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neolberales</a:t>
            </a: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1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Doctrina de Seguridad Nacional - Golpes de Estados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s-ES" alt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Final de gobiernos que impulsaban procesos de transformación social</a:t>
            </a:r>
          </a:p>
          <a:p>
            <a:pPr marL="0" indent="0">
              <a:spcBef>
                <a:spcPct val="0"/>
              </a:spcBef>
              <a:buNone/>
            </a:pPr>
            <a:endParaRPr lang="es-ES" alt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1964 Brasil  -   Derrocamiento del presidente Joao </a:t>
            </a:r>
            <a:r>
              <a:rPr lang="es-ES" altLang="es-ES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Goulart</a:t>
            </a:r>
            <a:endParaRPr lang="es-ES" altLang="es-ES" sz="20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1971 Bolivia –  Derrocamiento de general Torres </a:t>
            </a: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1973 Chile –    Derrocamiento del gobierno de Salvador Allende</a:t>
            </a: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         Uruguay - Presidente Bordaberry llama a los militares a tomar el gobierno</a:t>
            </a: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1975 Perú –     Derrocamiento de general Velazco Alvarado</a:t>
            </a: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2000" dirty="0">
                <a:latin typeface="Arial Narrow" panose="020B0606020202030204" pitchFamily="34" charset="0"/>
                <a:cs typeface="Arial" panose="020B0604020202020204" pitchFamily="34" charset="0"/>
              </a:rPr>
              <a:t>1976 Argentina</a:t>
            </a:r>
          </a:p>
          <a:p>
            <a:pPr marL="541782" lvl="1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" altLang="es-ES" sz="1800" dirty="0">
                <a:latin typeface="Arial Narrow" panose="020B0606020202030204" pitchFamily="34" charset="0"/>
                <a:cs typeface="Arial" panose="020B0604020202020204" pitchFamily="34" charset="0"/>
              </a:rPr>
              <a:t>Paraguay desde 1954 dictadura militar de </a:t>
            </a:r>
            <a:r>
              <a:rPr lang="es-ES" altLang="es-ES" sz="1800" dirty="0" err="1">
                <a:latin typeface="Arial Narrow" panose="020B0606020202030204" pitchFamily="34" charset="0"/>
                <a:cs typeface="Arial" panose="020B0604020202020204" pitchFamily="34" charset="0"/>
              </a:rPr>
              <a:t>Stroesnner</a:t>
            </a:r>
            <a:endParaRPr lang="es-ES" altLang="es-ES" sz="1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endParaRPr lang="es-ES" alt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83981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1581</Words>
  <Application>Microsoft Office PowerPoint</Application>
  <PresentationFormat>Presentación en pantalla (4:3)</PresentationFormat>
  <Paragraphs>381</Paragraphs>
  <Slides>17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Las políticas educativas de la década de 1970</vt:lpstr>
      <vt:lpstr> Objetivos de la clase </vt:lpstr>
      <vt:lpstr>Recuperar conceptos de la clase anterior</vt:lpstr>
      <vt:lpstr>Presentación de PowerPoint</vt:lpstr>
      <vt:lpstr>Enseñanza media. Matrícula por modalidades  1930-1978 (en porcentajes)</vt:lpstr>
      <vt:lpstr>Establecimientos de Enseñanza Primaria por Dependencia 1955-1978 (en porcentajes)</vt:lpstr>
      <vt:lpstr>Evolución de la matrícula de las universidades nacionales 1935-1983</vt:lpstr>
      <vt:lpstr>Las políticas educativas durante la dictadura de 1966 y del tercer gobierno peronista</vt:lpstr>
      <vt:lpstr> Escenario socio-político regional y mundial</vt:lpstr>
      <vt:lpstr>El proyecto refundacional de dictadura cívico-militar</vt:lpstr>
      <vt:lpstr>Las políticas y acciones implementadas según niveles educativos</vt:lpstr>
      <vt:lpstr>Los debates intelectuales y político educativos del exilio</vt:lpstr>
      <vt:lpstr>Comentario al texto de Tedesco</vt:lpstr>
      <vt:lpstr>Bibliografía utilizada</vt:lpstr>
      <vt:lpstr>La conformación del sistema educativo liberal</vt:lpstr>
      <vt:lpstr>El peronismo y los cambios en el sistema educativo</vt:lpstr>
      <vt:lpstr>Antecedentes y reforma del nivel secundario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Cantidad de escuelas y alumnos en la Pcia. De Buenos Aires (1875-1914)</dc:title>
  <dc:creator>juampiylau</dc:creator>
  <cp:lastModifiedBy>Claudio SUASNABAR</cp:lastModifiedBy>
  <cp:revision>87</cp:revision>
  <dcterms:created xsi:type="dcterms:W3CDTF">2013-04-16T02:06:55Z</dcterms:created>
  <dcterms:modified xsi:type="dcterms:W3CDTF">2020-04-12T21:49:22Z</dcterms:modified>
</cp:coreProperties>
</file>