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9" r:id="rId11"/>
    <p:sldId id="268" r:id="rId12"/>
    <p:sldId id="266" r:id="rId13"/>
    <p:sldId id="265" r:id="rId14"/>
    <p:sldId id="270" r:id="rId15"/>
    <p:sldId id="272" r:id="rId16"/>
    <p:sldId id="273" r:id="rId17"/>
    <p:sldId id="271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99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29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11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8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64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06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41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84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3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0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568F-CAA8-4741-A2BD-4B21CA6E2EF0}" type="datetimeFigureOut">
              <a:rPr lang="es-ES" smtClean="0"/>
              <a:t>09/10/2018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916E-E30C-475D-85A6-E451834CA3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6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89120" y="496388"/>
            <a:ext cx="6278880" cy="2612571"/>
          </a:xfrm>
        </p:spPr>
        <p:txBody>
          <a:bodyPr>
            <a:normAutofit/>
          </a:bodyPr>
          <a:lstStyle/>
          <a:p>
            <a:r>
              <a:rPr lang="es-ES" dirty="0" smtClean="0"/>
              <a:t>Aristóteles</a:t>
            </a:r>
            <a:br>
              <a:rPr lang="es-ES" dirty="0" smtClean="0"/>
            </a:br>
            <a:r>
              <a:rPr lang="el-GR" dirty="0"/>
              <a:t> Ἀριστοτέλης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05994" y="3472967"/>
            <a:ext cx="4045131" cy="511204"/>
          </a:xfrm>
        </p:spPr>
        <p:txBody>
          <a:bodyPr/>
          <a:lstStyle/>
          <a:p>
            <a:r>
              <a:rPr lang="es-ES" dirty="0" smtClean="0">
                <a:latin typeface="Bahnschrift" panose="020B0502040204020203" pitchFamily="34" charset="0"/>
              </a:rPr>
              <a:t>Algunos datos biográficos…</a:t>
            </a:r>
            <a:endParaRPr lang="es-ES" dirty="0">
              <a:latin typeface="Bahnschrift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7" y="509450"/>
            <a:ext cx="3722343" cy="49832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550331" y="6100354"/>
            <a:ext cx="449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</a:t>
            </a:r>
            <a:r>
              <a:rPr lang="es-ES" i="1" dirty="0" smtClean="0"/>
              <a:t>Los filósofos griegos – </a:t>
            </a:r>
            <a:r>
              <a:rPr lang="es-ES" dirty="0" smtClean="0"/>
              <a:t>W. K. C. Guthrie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60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Rollo de papiro con parte de la Constitución de los atenienses – siglo I d. C.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4" y="2338252"/>
            <a:ext cx="11851851" cy="3148148"/>
          </a:xfrm>
        </p:spPr>
      </p:pic>
    </p:spTree>
    <p:extLst>
      <p:ext uri="{BB962C8B-B14F-4D97-AF65-F5344CB8AC3E}">
        <p14:creationId xmlns:p14="http://schemas.microsoft.com/office/powerpoint/2010/main" val="1930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93" y="1185130"/>
            <a:ext cx="3596113" cy="5267921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199" y="766296"/>
            <a:ext cx="10515601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_condense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06" y="1274603"/>
            <a:ext cx="3679897" cy="51784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8198" y="313509"/>
            <a:ext cx="1081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Manuscrito del Órganon, Retórica y Poética de Aristóteles, y la </a:t>
            </a:r>
            <a:r>
              <a:rPr lang="es-ES" sz="2400" dirty="0" err="1" smtClean="0"/>
              <a:t>Isagogué</a:t>
            </a:r>
            <a:r>
              <a:rPr lang="es-ES" sz="2400" dirty="0" smtClean="0"/>
              <a:t> de Porfirio, del año 1027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62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405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 smtClean="0"/>
              <a:t>Manuscrito de la Física de Aristóteles de los años 1390-1410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0" y="1459865"/>
            <a:ext cx="3517788" cy="5280118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r="-387" b="64847"/>
          <a:stretch/>
        </p:blipFill>
        <p:spPr>
          <a:xfrm>
            <a:off x="4322562" y="1985554"/>
            <a:ext cx="7373322" cy="38796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778240" y="6348549"/>
            <a:ext cx="291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Fuente: https://gallica.bnf.fr</a:t>
            </a:r>
          </a:p>
        </p:txBody>
      </p:sp>
    </p:spTree>
    <p:extLst>
      <p:ext uri="{BB962C8B-B14F-4D97-AF65-F5344CB8AC3E}">
        <p14:creationId xmlns:p14="http://schemas.microsoft.com/office/powerpoint/2010/main" val="2530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La </a:t>
            </a:r>
            <a:r>
              <a:rPr lang="es-ES" i="1" dirty="0" smtClean="0">
                <a:solidFill>
                  <a:schemeClr val="bg1">
                    <a:lumMod val="95000"/>
                  </a:schemeClr>
                </a:solidFill>
              </a:rPr>
              <a:t>Física – </a:t>
            </a:r>
            <a:r>
              <a:rPr lang="el-GR" dirty="0" smtClean="0">
                <a:solidFill>
                  <a:schemeClr val="bg1">
                    <a:lumMod val="95000"/>
                  </a:schemeClr>
                </a:solidFill>
              </a:rPr>
              <a:t>Φυσική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l-GR" dirty="0">
                <a:solidFill>
                  <a:schemeClr val="bg2"/>
                </a:solidFill>
              </a:rPr>
              <a:t>ἀκρόασις</a:t>
            </a:r>
            <a:endParaRPr lang="es-ES" i="1" dirty="0">
              <a:solidFill>
                <a:schemeClr val="bg2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9" y="1325563"/>
            <a:ext cx="3905793" cy="5234623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52" y="1325562"/>
            <a:ext cx="3905792" cy="5234623"/>
          </a:xfrm>
        </p:spPr>
      </p:pic>
    </p:spTree>
    <p:extLst>
      <p:ext uri="{BB962C8B-B14F-4D97-AF65-F5344CB8AC3E}">
        <p14:creationId xmlns:p14="http://schemas.microsoft.com/office/powerpoint/2010/main" val="38890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1" y="418011"/>
            <a:ext cx="10920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TRADUCCIÓN ECHANDÍA (EDITORIAL GREDOS)</a:t>
            </a:r>
          </a:p>
          <a:p>
            <a:pPr algn="just"/>
            <a:r>
              <a:rPr lang="es-ES" dirty="0" smtClean="0"/>
              <a:t>184a</a:t>
            </a:r>
            <a:r>
              <a:rPr lang="es-ES" i="1" dirty="0" smtClean="0"/>
              <a:t> </a:t>
            </a:r>
            <a:r>
              <a:rPr lang="es-ES" b="1" dirty="0"/>
              <a:t>Puesto que en toda investigación sobre cosas que tienen </a:t>
            </a:r>
            <a:r>
              <a:rPr lang="es-ES" b="1" dirty="0">
                <a:solidFill>
                  <a:srgbClr val="FF0000"/>
                </a:solidFill>
              </a:rPr>
              <a:t>principios, causas o elementos</a:t>
            </a:r>
            <a:r>
              <a:rPr lang="es-ES" b="1" dirty="0"/>
              <a:t>,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el saber y la ciencia </a:t>
            </a:r>
            <a:r>
              <a:rPr lang="es-ES" b="1" dirty="0"/>
              <a:t>resultan del conocimiento de éstos -ya que sólo creemos conocer una cosa cuando conocemos sus primeras causas y sus primeros principios, e incluso sus elementos-, es evidente </a:t>
            </a:r>
            <a:r>
              <a:rPr lang="es-ES" dirty="0"/>
              <a:t>(15)</a:t>
            </a:r>
            <a:r>
              <a:rPr lang="es-ES" b="1" dirty="0"/>
              <a:t> que también en 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ciencia de la naturaleza</a:t>
            </a:r>
            <a:r>
              <a:rPr lang="es-ES" b="1" dirty="0"/>
              <a:t> tenemos que intentar determinar en primer lugar cuanto se refiere a los principios</a:t>
            </a:r>
            <a:r>
              <a:rPr lang="es-ES" b="1" dirty="0" smtClean="0"/>
              <a:t>.</a:t>
            </a:r>
          </a:p>
          <a:p>
            <a:pPr algn="just"/>
            <a:endParaRPr lang="es-ES" b="1" dirty="0"/>
          </a:p>
          <a:p>
            <a:pPr algn="just"/>
            <a:endParaRPr lang="es-ES" b="1" dirty="0" smtClean="0"/>
          </a:p>
          <a:p>
            <a:pPr algn="just"/>
            <a:endParaRPr lang="es-ES" b="1" dirty="0"/>
          </a:p>
          <a:p>
            <a:pPr algn="just"/>
            <a:r>
              <a:rPr lang="es-ES" dirty="0" smtClean="0"/>
              <a:t>TRADUCCIÓN BOERI (EDITORIAL BIBLOS)</a:t>
            </a:r>
          </a:p>
          <a:p>
            <a:pPr algn="just"/>
            <a:r>
              <a:rPr lang="es-ES" b="1" dirty="0"/>
              <a:t>Puesto que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el saber en general </a:t>
            </a:r>
            <a:r>
              <a:rPr lang="es-ES" b="1" dirty="0"/>
              <a:t>y, </a:t>
            </a:r>
            <a:r>
              <a:rPr lang="es-ES" b="1" dirty="0" smtClean="0"/>
              <a:t>más </a:t>
            </a:r>
            <a:r>
              <a:rPr lang="es-ES" b="1" dirty="0"/>
              <a:t>precisamente,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el 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saber 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científico </a:t>
            </a:r>
            <a:r>
              <a:rPr lang="es-ES" b="1" dirty="0"/>
              <a:t>resulta, en todas las disciplinas </a:t>
            </a:r>
            <a:r>
              <a:rPr lang="es-ES" b="1" dirty="0" smtClean="0"/>
              <a:t>de las </a:t>
            </a:r>
            <a:r>
              <a:rPr lang="es-ES" b="1" dirty="0"/>
              <a:t>que hay </a:t>
            </a:r>
            <a:r>
              <a:rPr lang="es-ES" b="1" dirty="0">
                <a:solidFill>
                  <a:srgbClr val="FF0000"/>
                </a:solidFill>
              </a:rPr>
              <a:t>principios, causas o elementos</a:t>
            </a:r>
            <a:r>
              <a:rPr lang="es-ES" b="1" dirty="0"/>
              <a:t>, del </a:t>
            </a:r>
            <a:r>
              <a:rPr lang="es-ES" b="1" dirty="0" smtClean="0"/>
              <a:t>conocimiento de </a:t>
            </a:r>
            <a:r>
              <a:rPr lang="es-ES" b="1" dirty="0"/>
              <a:t>estos -ya que creemos conocer cada </a:t>
            </a:r>
            <a:r>
              <a:rPr lang="es-ES" b="1" dirty="0" smtClean="0"/>
              <a:t>cosa solo </a:t>
            </a:r>
            <a:r>
              <a:rPr lang="es-ES" b="1" dirty="0"/>
              <a:t>cuando conocemos sus causas y </a:t>
            </a:r>
            <a:r>
              <a:rPr lang="es-ES" b="1" dirty="0" smtClean="0"/>
              <a:t>principios primeros e </a:t>
            </a:r>
            <a:r>
              <a:rPr lang="es-ES" b="1" dirty="0"/>
              <a:t>incluso sus elementos-, es evidente que </a:t>
            </a:r>
            <a:r>
              <a:rPr lang="es-ES" b="1" dirty="0" smtClean="0"/>
              <a:t>también en </a:t>
            </a:r>
            <a:r>
              <a:rPr lang="es-ES" b="1" dirty="0"/>
              <a:t>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ciencia de la naturaleza</a:t>
            </a:r>
            <a:r>
              <a:rPr lang="es-ES" b="1" dirty="0"/>
              <a:t> hay que intentar, </a:t>
            </a:r>
            <a:r>
              <a:rPr lang="es-ES" b="1" dirty="0" smtClean="0"/>
              <a:t>en primer término</a:t>
            </a:r>
            <a:r>
              <a:rPr lang="es-ES" b="1" dirty="0"/>
              <a:t>, delimitar lo concerniente a sus </a:t>
            </a:r>
            <a:r>
              <a:rPr lang="es-ES" b="1" dirty="0" smtClean="0"/>
              <a:t>principios.</a:t>
            </a:r>
          </a:p>
          <a:p>
            <a:pPr algn="just"/>
            <a:endParaRPr lang="es-ES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787791" y="4783015"/>
            <a:ext cx="10958732" cy="151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Ἐπειδὴ </a:t>
            </a:r>
            <a:r>
              <a:rPr lang="el-GR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τὸ εἰδέναι καὶ τὸ ἐπίστασθαι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συμβαίνει περὶ πάσας τὰς μεθόδους, ὧν εἰσὶν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ἀρχαὶ ἢ αἴτια ἢ στοιχεῖα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ἐκ τοῦ ταῦτα γνωρίζειν (τότε γὰρ οἰόμεθα γιγνώσκειν ἕκαστον, ὅταν τὰ αἴτια γνωρίσωμεν τὰ πρῶτα καὶ τὰς ἀρχὰς τὰς πρώτας καὶ μέχρι τῶν στοιχείων), δῆλον ὅτι καὶ τῆς περὶ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φύσεως ἐπιστήμης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πειρατέον διορίσασθαι πρῶτον τὰ περὶ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τὰς ἀρχάς.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27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1" y="418011"/>
            <a:ext cx="109205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Naturaleza </a:t>
            </a:r>
            <a:r>
              <a:rPr lang="es-ES" sz="3200" dirty="0" smtClean="0"/>
              <a:t>- </a:t>
            </a:r>
            <a:r>
              <a:rPr lang="es-E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φύσις</a:t>
            </a:r>
            <a:endParaRPr lang="es-E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b="1" dirty="0"/>
          </a:p>
          <a:p>
            <a:pPr algn="just"/>
            <a:r>
              <a:rPr lang="es-ES" b="1" dirty="0" smtClean="0"/>
              <a:t>Física </a:t>
            </a:r>
            <a:r>
              <a:rPr lang="es-ES" b="1" dirty="0"/>
              <a:t>II 1 192b20-23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TRADUCCIÓN ECHANDÍA (EDITORIAL GREDOS)</a:t>
            </a:r>
          </a:p>
          <a:p>
            <a:pPr algn="just"/>
            <a:r>
              <a:rPr lang="es-ES" b="1" dirty="0" smtClean="0"/>
              <a:t>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naturaleza</a:t>
            </a:r>
            <a:r>
              <a:rPr lang="es-ES" b="1" dirty="0"/>
              <a:t> es un </a:t>
            </a:r>
            <a:r>
              <a:rPr lang="es-ES" b="1" dirty="0">
                <a:solidFill>
                  <a:srgbClr val="FF0000"/>
                </a:solidFill>
              </a:rPr>
              <a:t>principio y causa </a:t>
            </a:r>
            <a:r>
              <a:rPr lang="es-ES" b="1" dirty="0"/>
              <a:t>del movimiento o del reposo en la cosa a la que pertenece primariamente y por sí misma, no por accidente</a:t>
            </a:r>
            <a:r>
              <a:rPr lang="es-ES" b="1" dirty="0" smtClean="0"/>
              <a:t>.</a:t>
            </a:r>
            <a:endParaRPr lang="es-ES" b="1" dirty="0"/>
          </a:p>
          <a:p>
            <a:pPr algn="just"/>
            <a:endParaRPr lang="es-ES" b="1" dirty="0" smtClean="0"/>
          </a:p>
          <a:p>
            <a:pPr algn="just"/>
            <a:endParaRPr lang="es-ES" b="1" dirty="0"/>
          </a:p>
          <a:p>
            <a:pPr algn="just"/>
            <a:r>
              <a:rPr lang="es-ES" dirty="0" smtClean="0"/>
              <a:t>TRADUCCIÓN BOERI (EDITORIAL BIBLOS)</a:t>
            </a:r>
          </a:p>
          <a:p>
            <a:r>
              <a:rPr lang="es-ES" b="1" dirty="0"/>
              <a:t>Porque la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naturaleza</a:t>
            </a:r>
            <a:r>
              <a:rPr lang="es-ES" b="1" dirty="0"/>
              <a:t> es cierto </a:t>
            </a:r>
            <a:r>
              <a:rPr lang="es-ES" b="1" dirty="0" smtClean="0">
                <a:solidFill>
                  <a:srgbClr val="FF0000"/>
                </a:solidFill>
              </a:rPr>
              <a:t>principio </a:t>
            </a:r>
            <a:r>
              <a:rPr lang="es-ES" b="1" dirty="0">
                <a:solidFill>
                  <a:srgbClr val="FF0000"/>
                </a:solidFill>
              </a:rPr>
              <a:t>o</a:t>
            </a:r>
            <a:r>
              <a:rPr lang="es-ES" b="1" dirty="0"/>
              <a:t>, </a:t>
            </a:r>
            <a:r>
              <a:rPr lang="es-ES" b="1" dirty="0" smtClean="0"/>
              <a:t>más precisamente</a:t>
            </a:r>
            <a:r>
              <a:rPr lang="es-ES" b="1" dirty="0"/>
              <a:t>, es </a:t>
            </a:r>
            <a:r>
              <a:rPr lang="es-ES" b="1" dirty="0">
                <a:solidFill>
                  <a:srgbClr val="FF0000"/>
                </a:solidFill>
              </a:rPr>
              <a:t>causa</a:t>
            </a:r>
            <a:r>
              <a:rPr lang="es-ES" b="1" dirty="0"/>
              <a:t> del movimiento o del </a:t>
            </a:r>
            <a:r>
              <a:rPr lang="es-ES" b="1" dirty="0" smtClean="0"/>
              <a:t>reposo en </a:t>
            </a:r>
            <a:r>
              <a:rPr lang="es-ES" b="1" dirty="0"/>
              <a:t>aquello en que es inherente en sentido primario </a:t>
            </a:r>
            <a:r>
              <a:rPr lang="es-ES" b="1" dirty="0" smtClean="0"/>
              <a:t>y por sí, </a:t>
            </a:r>
            <a:r>
              <a:rPr lang="es-ES" b="1" dirty="0"/>
              <a:t>es decir, no por accidente.</a:t>
            </a:r>
            <a:endParaRPr lang="es-ES" b="1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783771" y="4728755"/>
            <a:ext cx="1096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ὡς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οὔσης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τῆς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φύσεως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ἀρχῆς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τινὸς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καὶ α</a:t>
            </a:r>
            <a:r>
              <a:rPr lang="es-E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ἰτί</a:t>
            </a:r>
            <a:r>
              <a:rPr lang="es-E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τοῦ κινεῖσθαι καὶ ἠρεμεῖν ἐν ᾧ ὑπάρχει πρώτως καθ' αὑτὸ καὶ μὴ κατὰ συμβεβηκός</a:t>
            </a:r>
          </a:p>
        </p:txBody>
      </p:sp>
    </p:spTree>
    <p:extLst>
      <p:ext uri="{BB962C8B-B14F-4D97-AF65-F5344CB8AC3E}">
        <p14:creationId xmlns:p14="http://schemas.microsoft.com/office/powerpoint/2010/main" val="29753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1" y="418011"/>
            <a:ext cx="1092054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Metafísica V</a:t>
            </a:r>
          </a:p>
          <a:p>
            <a:pPr algn="just"/>
            <a:endParaRPr lang="es-ES" b="1" u="sng" dirty="0"/>
          </a:p>
          <a:p>
            <a:pPr algn="just"/>
            <a:r>
              <a:rPr lang="es-ES" b="1" u="sng" dirty="0" smtClean="0"/>
              <a:t>Principio </a:t>
            </a:r>
            <a:r>
              <a:rPr lang="es-E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ἀρχή</a:t>
            </a:r>
            <a:r>
              <a:rPr lang="es-ES" b="1" dirty="0" smtClean="0"/>
              <a:t>: lo </a:t>
            </a:r>
            <a:r>
              <a:rPr lang="es-ES" b="1" dirty="0"/>
              <a:t>común a todo principio es ser lo primero a partir de lo cual algo es, o se produce, o se conoce</a:t>
            </a:r>
            <a:r>
              <a:rPr lang="es-ES" b="1" dirty="0" smtClean="0"/>
              <a:t>.</a:t>
            </a:r>
            <a:endParaRPr lang="es-ES" b="1" dirty="0"/>
          </a:p>
          <a:p>
            <a:pPr algn="just"/>
            <a:endParaRPr lang="es-ES" b="1" dirty="0" smtClean="0"/>
          </a:p>
          <a:p>
            <a:pPr algn="just"/>
            <a:endParaRPr lang="es-ES" b="1" dirty="0"/>
          </a:p>
          <a:p>
            <a:pPr algn="just"/>
            <a:r>
              <a:rPr lang="es-ES" b="1" u="sng" dirty="0"/>
              <a:t>Causa </a:t>
            </a:r>
            <a:r>
              <a:rPr lang="es-ES" b="1" u="sng" dirty="0" smtClean="0"/>
              <a:t>– </a:t>
            </a:r>
            <a:r>
              <a:rPr lang="es-E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s-E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ἴτιον</a:t>
            </a:r>
            <a:r>
              <a:rPr lang="es-ES" b="1" u="sng" dirty="0" smtClean="0"/>
              <a:t> </a:t>
            </a:r>
          </a:p>
          <a:p>
            <a:pPr algn="just"/>
            <a:endParaRPr lang="es-ES" b="1" dirty="0" smtClean="0"/>
          </a:p>
          <a:p>
            <a:r>
              <a:rPr lang="es-ES" b="1" dirty="0"/>
              <a:t>Se llama ≪causa≫</a:t>
            </a:r>
          </a:p>
          <a:p>
            <a:r>
              <a:rPr lang="es-ES" b="1" dirty="0" smtClean="0"/>
              <a:t>(1) </a:t>
            </a:r>
            <a:r>
              <a:rPr lang="es-ES" b="1" dirty="0"/>
              <a:t>en un sentido, </a:t>
            </a:r>
            <a:r>
              <a:rPr lang="es-ES" b="1" i="1" dirty="0"/>
              <a:t>aquello de-lo-cual se hace algo</a:t>
            </a:r>
            <a:r>
              <a:rPr lang="es-ES" b="1" dirty="0"/>
              <a:t>, </a:t>
            </a:r>
            <a:r>
              <a:rPr lang="es-ES" b="1" i="1" dirty="0" smtClean="0"/>
              <a:t>siendo aquello </a:t>
            </a:r>
            <a:r>
              <a:rPr lang="es-ES" b="1" i="1" dirty="0"/>
              <a:t>inmanente (en esto): </a:t>
            </a:r>
            <a:r>
              <a:rPr lang="es-ES" b="1" dirty="0"/>
              <a:t>el bronce, por ejemplo, lo es de la </a:t>
            </a:r>
            <a:r>
              <a:rPr lang="es-ES" b="1" dirty="0" smtClean="0"/>
              <a:t>estatua </a:t>
            </a:r>
            <a:r>
              <a:rPr lang="es-ES" b="1" dirty="0"/>
              <a:t>y la plata lo es de la copa —y </a:t>
            </a:r>
            <a:r>
              <a:rPr lang="es-ES" b="1" dirty="0" smtClean="0"/>
              <a:t>también </a:t>
            </a:r>
            <a:r>
              <a:rPr lang="es-ES" b="1" dirty="0"/>
              <a:t>sus </a:t>
            </a:r>
            <a:r>
              <a:rPr lang="es-ES" b="1" dirty="0" smtClean="0"/>
              <a:t>géneros—;</a:t>
            </a:r>
            <a:endParaRPr lang="es-ES" b="1" dirty="0"/>
          </a:p>
          <a:p>
            <a:r>
              <a:rPr lang="es-ES" b="1" i="1" dirty="0"/>
              <a:t>(2) </a:t>
            </a:r>
            <a:r>
              <a:rPr lang="es-ES" b="1" dirty="0"/>
              <a:t>en otro sentido, </a:t>
            </a:r>
            <a:r>
              <a:rPr lang="es-ES" b="1" i="1" dirty="0"/>
              <a:t>la forma </a:t>
            </a:r>
            <a:r>
              <a:rPr lang="es-ES" b="1" dirty="0"/>
              <a:t>y el modelo, es decir, la </a:t>
            </a:r>
            <a:r>
              <a:rPr lang="es-ES" b="1" dirty="0" smtClean="0"/>
              <a:t>definición de </a:t>
            </a:r>
            <a:r>
              <a:rPr lang="es-ES" b="1" dirty="0"/>
              <a:t>la esencia y los </a:t>
            </a:r>
            <a:r>
              <a:rPr lang="es-ES" b="1" dirty="0" smtClean="0"/>
              <a:t>géneros </a:t>
            </a:r>
            <a:r>
              <a:rPr lang="es-ES" b="1" dirty="0"/>
              <a:t>de esta (por ejemplo, de </a:t>
            </a:r>
            <a:r>
              <a:rPr lang="es-ES" b="1" dirty="0" smtClean="0"/>
              <a:t>la octava </a:t>
            </a:r>
            <a:r>
              <a:rPr lang="es-ES" b="1" dirty="0"/>
              <a:t>es ≪la </a:t>
            </a:r>
            <a:r>
              <a:rPr lang="es-ES" b="1" dirty="0" smtClean="0"/>
              <a:t>proporción </a:t>
            </a:r>
            <a:r>
              <a:rPr lang="es-ES" b="1" dirty="0"/>
              <a:t>de dos a uno≫ y </a:t>
            </a:r>
            <a:r>
              <a:rPr lang="es-ES" b="1" dirty="0" smtClean="0"/>
              <a:t>genéricamente </a:t>
            </a:r>
            <a:r>
              <a:rPr lang="es-ES" b="1" dirty="0"/>
              <a:t>el </a:t>
            </a:r>
            <a:r>
              <a:rPr lang="es-ES" b="1" dirty="0" smtClean="0"/>
              <a:t>número). así </a:t>
            </a:r>
            <a:r>
              <a:rPr lang="es-ES" b="1" dirty="0"/>
              <a:t>como las partes de la </a:t>
            </a:r>
            <a:r>
              <a:rPr lang="es-ES" b="1" dirty="0" smtClean="0"/>
              <a:t>definición; </a:t>
            </a:r>
          </a:p>
          <a:p>
            <a:r>
              <a:rPr lang="es-ES" b="1" i="1" dirty="0"/>
              <a:t>(3) </a:t>
            </a:r>
            <a:r>
              <a:rPr lang="es-ES" b="1" dirty="0" smtClean="0"/>
              <a:t>además, </a:t>
            </a:r>
            <a:r>
              <a:rPr lang="es-ES" b="1" i="1" dirty="0"/>
              <a:t>aquello de donde proviene el inicio </a:t>
            </a:r>
            <a:r>
              <a:rPr lang="es-ES" b="1" i="1" dirty="0" smtClean="0"/>
              <a:t>primero del </a:t>
            </a:r>
            <a:r>
              <a:rPr lang="es-ES" b="1" i="1" dirty="0"/>
              <a:t>cambio y del reposo: </a:t>
            </a:r>
            <a:r>
              <a:rPr lang="es-ES" b="1" dirty="0" smtClean="0"/>
              <a:t>así, </a:t>
            </a:r>
            <a:r>
              <a:rPr lang="es-ES" b="1" dirty="0"/>
              <a:t>el que da un consejo es causa, </a:t>
            </a:r>
            <a:r>
              <a:rPr lang="es-ES" b="1" dirty="0" smtClean="0"/>
              <a:t>y el </a:t>
            </a:r>
            <a:r>
              <a:rPr lang="es-ES" b="1" dirty="0"/>
              <a:t>padre lo es del hijo, y en general, el agente lo es respecto </a:t>
            </a:r>
            <a:r>
              <a:rPr lang="es-ES" b="1" dirty="0" smtClean="0"/>
              <a:t>de lo </a:t>
            </a:r>
            <a:r>
              <a:rPr lang="es-ES" b="1" dirty="0"/>
              <a:t>hecho y lo que produce el cambio lo es respecto de lo </a:t>
            </a:r>
            <a:r>
              <a:rPr lang="es-ES" b="1" dirty="0" smtClean="0"/>
              <a:t>que resulta </a:t>
            </a:r>
            <a:r>
              <a:rPr lang="es-ES" b="1" dirty="0"/>
              <a:t>cambiado;</a:t>
            </a:r>
          </a:p>
          <a:p>
            <a:r>
              <a:rPr lang="es-ES" b="1" i="1" dirty="0"/>
              <a:t>(4) </a:t>
            </a:r>
            <a:r>
              <a:rPr lang="es-ES" b="1" dirty="0" smtClean="0"/>
              <a:t>además </a:t>
            </a:r>
            <a:r>
              <a:rPr lang="es-ES" b="1" dirty="0"/>
              <a:t>(esta la causa entendida) como </a:t>
            </a:r>
            <a:r>
              <a:rPr lang="es-ES" b="1" i="1" dirty="0" smtClean="0"/>
              <a:t>fin, </a:t>
            </a:r>
            <a:r>
              <a:rPr lang="es-ES" b="1" dirty="0"/>
              <a:t>y este </a:t>
            </a:r>
            <a:r>
              <a:rPr lang="es-ES" b="1" dirty="0" smtClean="0"/>
              <a:t>es aquello </a:t>
            </a:r>
            <a:r>
              <a:rPr lang="es-ES" b="1" i="1" dirty="0" smtClean="0"/>
              <a:t>para-</a:t>
            </a:r>
            <a:r>
              <a:rPr lang="es-ES" b="1" i="1" dirty="0"/>
              <a:t>l</a:t>
            </a:r>
            <a:r>
              <a:rPr lang="es-ES" b="1" i="1" dirty="0" smtClean="0"/>
              <a:t>o-cual</a:t>
            </a:r>
            <a:r>
              <a:rPr lang="es-ES" b="1" i="1" dirty="0"/>
              <a:t>: </a:t>
            </a:r>
            <a:r>
              <a:rPr lang="es-ES" b="1" dirty="0"/>
              <a:t>por ejemplo, el del pasear es la salud</a:t>
            </a:r>
            <a:r>
              <a:rPr lang="es-ES" b="1" dirty="0" smtClean="0"/>
              <a:t>.</a:t>
            </a:r>
          </a:p>
          <a:p>
            <a:endParaRPr lang="es-ES" b="1" dirty="0"/>
          </a:p>
          <a:p>
            <a:r>
              <a:rPr lang="es-ES" b="1" u="sng" dirty="0" smtClean="0"/>
              <a:t>Elemento – </a:t>
            </a:r>
            <a:r>
              <a:rPr lang="es-E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στοιχεῖον</a:t>
            </a:r>
            <a:r>
              <a:rPr lang="es-ES" b="1" u="sng" dirty="0" smtClean="0"/>
              <a:t> </a:t>
            </a:r>
            <a:r>
              <a:rPr lang="es-ES" b="1" dirty="0"/>
              <a:t>:</a:t>
            </a:r>
            <a:r>
              <a:rPr lang="es-ES" b="1" dirty="0" smtClean="0"/>
              <a:t>lo </a:t>
            </a:r>
            <a:r>
              <a:rPr lang="es-ES" b="1" dirty="0"/>
              <a:t>primero de lo cual algo se compone, siendo aquello inmanente (en esto) y no pudiendo descomponerse, a su vez, específicamente en otra especie. Ejemplo: los géneros.</a:t>
            </a:r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29079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1" y="418011"/>
            <a:ext cx="10920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TRADUCCIÓN ECHANDÍA (EDITORIAL GREDOS)</a:t>
            </a:r>
          </a:p>
          <a:p>
            <a:pPr algn="just"/>
            <a:r>
              <a:rPr lang="es-ES" b="1" dirty="0">
                <a:solidFill>
                  <a:srgbClr val="FF0000"/>
                </a:solidFill>
              </a:rPr>
              <a:t>La vía natural </a:t>
            </a:r>
            <a:r>
              <a:rPr lang="es-ES" b="1" dirty="0"/>
              <a:t>consiste en ir desde lo que es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más cognoscible y más claro para nosotros </a:t>
            </a:r>
            <a:r>
              <a:rPr lang="es-ES" b="1" dirty="0"/>
              <a:t>hacia lo que es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más claro y más cognoscible por naturaleza</a:t>
            </a:r>
            <a:r>
              <a:rPr lang="es-ES" b="1" dirty="0"/>
              <a:t>; porque lo cognoscible con respecto a nosotros no es lo mismo que lo cognoscible en sentido absoluto. Por eso tenemos que proceder de esta manera: desde lo que es menos claro por naturaleza, pero más </a:t>
            </a:r>
            <a:r>
              <a:rPr lang="es-ES" dirty="0"/>
              <a:t>(20)</a:t>
            </a:r>
            <a:r>
              <a:rPr lang="es-ES" b="1" dirty="0"/>
              <a:t> claro para nosotros, a lo que es más claro y cognoscible por naturaleza.</a:t>
            </a:r>
            <a:endParaRPr lang="es-ES" dirty="0"/>
          </a:p>
          <a:p>
            <a:pPr algn="just"/>
            <a:endParaRPr lang="es-ES" b="1" dirty="0"/>
          </a:p>
          <a:p>
            <a:pPr algn="just"/>
            <a:endParaRPr lang="es-ES" b="1" dirty="0" smtClean="0"/>
          </a:p>
          <a:p>
            <a:pPr algn="just"/>
            <a:endParaRPr lang="es-ES" b="1" dirty="0"/>
          </a:p>
          <a:p>
            <a:pPr algn="just"/>
            <a:r>
              <a:rPr lang="es-ES" dirty="0" smtClean="0"/>
              <a:t>TRADUCCIÓN BOERI (EDITORIAL BIBLOS)</a:t>
            </a:r>
          </a:p>
          <a:p>
            <a:pPr algn="just"/>
            <a:r>
              <a:rPr lang="es-ES" b="1" dirty="0"/>
              <a:t>Ahora bien, el </a:t>
            </a:r>
            <a:r>
              <a:rPr lang="es-ES" b="1" dirty="0">
                <a:solidFill>
                  <a:srgbClr val="FF0000"/>
                </a:solidFill>
              </a:rPr>
              <a:t>procedimiento natural </a:t>
            </a:r>
            <a:r>
              <a:rPr lang="es-ES" b="1" dirty="0"/>
              <a:t>es partir </a:t>
            </a:r>
            <a:r>
              <a:rPr lang="es-ES" b="1" dirty="0" smtClean="0"/>
              <a:t>de las </a:t>
            </a:r>
            <a:r>
              <a:rPr lang="es-ES" b="1" dirty="0"/>
              <a:t>cosas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más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cognoscibles y claras para nosotros </a:t>
            </a:r>
            <a:r>
              <a:rPr lang="es-ES" b="1" dirty="0"/>
              <a:t>y </a:t>
            </a:r>
            <a:r>
              <a:rPr lang="es-ES" b="1" dirty="0" smtClean="0"/>
              <a:t>remontarnos a </a:t>
            </a:r>
            <a:r>
              <a:rPr lang="es-ES" b="1" dirty="0"/>
              <a:t>las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más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claras y cognoscibles por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naturaleza</a:t>
            </a:r>
            <a:r>
              <a:rPr lang="es-ES" b="1" dirty="0" smtClean="0"/>
              <a:t>. En </a:t>
            </a:r>
            <a:r>
              <a:rPr lang="es-ES" b="1" dirty="0"/>
              <a:t>efecto, no es lo mismo 'cognoscible para </a:t>
            </a:r>
            <a:r>
              <a:rPr lang="es-ES" b="1" dirty="0" smtClean="0"/>
              <a:t>nosotros' y </a:t>
            </a:r>
            <a:r>
              <a:rPr lang="es-ES" b="1" dirty="0"/>
              <a:t>'cognoscible en sentido absoluto'. </a:t>
            </a:r>
            <a:r>
              <a:rPr lang="es-ES" b="1" dirty="0" smtClean="0"/>
              <a:t>Precisamente por </a:t>
            </a:r>
            <a:r>
              <a:rPr lang="es-ES" b="1" dirty="0"/>
              <a:t>eso es forzoso proceder de este modo: </a:t>
            </a:r>
            <a:r>
              <a:rPr lang="es-ES" b="1" dirty="0" smtClean="0"/>
              <a:t>partir de </a:t>
            </a:r>
            <a:r>
              <a:rPr lang="es-ES" b="1" dirty="0"/>
              <a:t>las cosas menos claras por naturaleza pero </a:t>
            </a:r>
            <a:r>
              <a:rPr lang="es-ES" b="1" dirty="0" smtClean="0"/>
              <a:t>más claras </a:t>
            </a:r>
            <a:r>
              <a:rPr lang="es-ES" b="1" dirty="0"/>
              <a:t>para nosotros y remontarnos a las cosas </a:t>
            </a:r>
            <a:r>
              <a:rPr lang="es-ES" b="1" dirty="0" smtClean="0"/>
              <a:t>más claras </a:t>
            </a:r>
            <a:r>
              <a:rPr lang="es-ES" b="1" dirty="0"/>
              <a:t>y cognoscibles por naturaleza.</a:t>
            </a:r>
            <a:endParaRPr lang="es-ES" b="1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783771" y="4913643"/>
            <a:ext cx="10920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πέφυκε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δὲ ἐκ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τῶν γνωριμωτέρων ἡμῖν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ἡ ὁδὸς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καὶ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σαφεστέρων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ἐπὶ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τὰ σαφέστερα τῇ φύσει καὶ 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γνωριμώτερα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· οὐ γὰρ ταὐτὰ ἡμῖν τε γνώριμα καὶ ἁπλῶς. διόπερ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ἀνάγκη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τὸν τρόπον τοῦτον προάγειν ἐκ τῶν ἀσαφεστέρων μὲν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τῇ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φύσει ἡμῖν δὲ σαφεστέρων ἐπὶ τὰ σαφέστερα τῇ φύσει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γνωριμώτερα.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38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7017" y="444137"/>
            <a:ext cx="10920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TRADUCCIÓN ECHANDÍA (EDITORIAL GREDOS)</a:t>
            </a:r>
          </a:p>
          <a:p>
            <a:pPr algn="just"/>
            <a:r>
              <a:rPr lang="es-ES" b="1" dirty="0"/>
              <a:t>Las cosas que inicialmente nos son claras y evidentes son más bien confusas; sólo después, cuando las analizamos, llegan a sernos conocidos sus elementos y sus principios. Por ello tenemos que proceder desde las cosas en su conjunto a sus constituyentes particulares; porque un todo es más cognoscible para la sensación, y la cosa en su </a:t>
            </a:r>
            <a:r>
              <a:rPr lang="es-ES" dirty="0"/>
              <a:t>(25)</a:t>
            </a:r>
            <a:r>
              <a:rPr lang="es-ES" b="1" dirty="0"/>
              <a:t> conjunto es de alguna manera un todo, ya que la cosa en su conjunto comprende una multiplicidad de partes.</a:t>
            </a:r>
            <a:endParaRPr lang="es-ES" dirty="0"/>
          </a:p>
          <a:p>
            <a:pPr algn="just"/>
            <a:endParaRPr lang="es-ES" b="1" dirty="0"/>
          </a:p>
          <a:p>
            <a:pPr algn="just"/>
            <a:endParaRPr lang="es-ES" b="1" dirty="0" smtClean="0"/>
          </a:p>
          <a:p>
            <a:r>
              <a:rPr lang="es-ES" dirty="0" smtClean="0"/>
              <a:t>TRADUCCIÓN BOERI (EDITORIAL BIBLOS)</a:t>
            </a:r>
            <a:r>
              <a:rPr lang="es-ES" dirty="0"/>
              <a:t> </a:t>
            </a:r>
            <a:endParaRPr lang="es-ES" dirty="0" smtClean="0"/>
          </a:p>
          <a:p>
            <a:pPr algn="just"/>
            <a:r>
              <a:rPr lang="es-ES" b="1" dirty="0" smtClean="0"/>
              <a:t>Pues </a:t>
            </a:r>
            <a:r>
              <a:rPr lang="es-ES" b="1" dirty="0"/>
              <a:t>lo que, </a:t>
            </a:r>
            <a:r>
              <a:rPr lang="es-ES" b="1" dirty="0" smtClean="0"/>
              <a:t>en un </a:t>
            </a:r>
            <a:r>
              <a:rPr lang="es-ES" b="1" dirty="0"/>
              <a:t>primer momento, es para nosotros evidente y </a:t>
            </a:r>
            <a:r>
              <a:rPr lang="es-ES" b="1" dirty="0" smtClean="0"/>
              <a:t>claro son</a:t>
            </a:r>
            <a:r>
              <a:rPr lang="es-ES" b="1" dirty="0"/>
              <a:t>, </a:t>
            </a:r>
            <a:r>
              <a:rPr lang="es-ES" b="1" dirty="0" smtClean="0"/>
              <a:t>más </a:t>
            </a:r>
            <a:r>
              <a:rPr lang="es-ES" b="1" dirty="0"/>
              <a:t>bien, las cosas compuestas; y solo en </a:t>
            </a:r>
            <a:r>
              <a:rPr lang="es-ES" b="1" dirty="0" smtClean="0"/>
              <a:t>segunda instancia </a:t>
            </a:r>
            <a:r>
              <a:rPr lang="es-ES" b="1" dirty="0"/>
              <a:t>y a partir de ellas se vuelven </a:t>
            </a:r>
            <a:r>
              <a:rPr lang="es-ES" b="1" dirty="0" smtClean="0"/>
              <a:t>cognoscibles sus </a:t>
            </a:r>
            <a:r>
              <a:rPr lang="es-ES" b="1" dirty="0"/>
              <a:t>elementos y los principios las dividen. Es </a:t>
            </a:r>
            <a:r>
              <a:rPr lang="es-ES" b="1" dirty="0" smtClean="0"/>
              <a:t>necesario, por </a:t>
            </a:r>
            <a:r>
              <a:rPr lang="es-ES" b="1" dirty="0"/>
              <a:t>tanto, avanzar de los universales a los </a:t>
            </a:r>
            <a:r>
              <a:rPr lang="es-ES" b="1" dirty="0" smtClean="0"/>
              <a:t>particulares, ya </a:t>
            </a:r>
            <a:r>
              <a:rPr lang="es-ES" b="1" dirty="0"/>
              <a:t>que el todo es </a:t>
            </a:r>
            <a:r>
              <a:rPr lang="es-ES" b="1" dirty="0" smtClean="0"/>
              <a:t>más </a:t>
            </a:r>
            <a:r>
              <a:rPr lang="es-ES" b="1" dirty="0"/>
              <a:t>cognoscible por </a:t>
            </a:r>
            <a:r>
              <a:rPr lang="es-ES" b="1" dirty="0" smtClean="0"/>
              <a:t>percepción y </a:t>
            </a:r>
            <a:r>
              <a:rPr lang="es-ES" b="1" dirty="0"/>
              <a:t>el universal es una cierta totalidad: en efecto</a:t>
            </a:r>
            <a:r>
              <a:rPr lang="es-ES" b="1" dirty="0" smtClean="0"/>
              <a:t>, el </a:t>
            </a:r>
            <a:r>
              <a:rPr lang="es-ES" b="1" dirty="0"/>
              <a:t>universal abarca una multiplicidad de cosas </a:t>
            </a:r>
            <a:r>
              <a:rPr lang="es-ES" b="1" dirty="0" smtClean="0"/>
              <a:t>como sus </a:t>
            </a:r>
            <a:r>
              <a:rPr lang="es-ES" b="1" dirty="0"/>
              <a:t>partes.</a:t>
            </a:r>
            <a:endParaRPr lang="es-ES" b="1" dirty="0" smtClean="0"/>
          </a:p>
        </p:txBody>
      </p:sp>
      <p:sp>
        <p:nvSpPr>
          <p:cNvPr id="3" name="CuadroTexto 2"/>
          <p:cNvSpPr txBox="1"/>
          <p:nvPr/>
        </p:nvSpPr>
        <p:spPr>
          <a:xfrm flipH="1">
            <a:off x="11704320" y="49136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75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1" y="418011"/>
            <a:ext cx="107637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TRADUCCIÓN ECHANDÍA (EDITORIAL GREDOS)</a:t>
            </a:r>
          </a:p>
          <a:p>
            <a:pPr algn="just"/>
            <a:r>
              <a:rPr lang="es-ES" b="1" dirty="0"/>
              <a:t>Las cosas que inicialmente nos son claras y evidentes son más bien confusas; sólo después, cuando las analizamos, llegan a sernos conocidos sus elementos y sus principios. Por ello tenemos que proceder desde las cosas en su conjunto a sus constituyentes particulares; porque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un todo es más cognoscible para la sensación</a:t>
            </a:r>
            <a:r>
              <a:rPr lang="es-ES" b="1" dirty="0"/>
              <a:t>, y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la cosa en su conjunto es de alguna manera un todo</a:t>
            </a:r>
            <a:r>
              <a:rPr lang="es-ES" b="1" dirty="0"/>
              <a:t>, ya que </a:t>
            </a:r>
            <a:r>
              <a:rPr lang="es-ES" b="1" dirty="0">
                <a:solidFill>
                  <a:srgbClr val="FF0000"/>
                </a:solidFill>
              </a:rPr>
              <a:t>la cosa en su conjunto comprende una multiplicidad de partes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s-ES" b="1" dirty="0">
              <a:solidFill>
                <a:srgbClr val="FF0000"/>
              </a:solidFill>
            </a:endParaRP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ARGUMENTO</a:t>
            </a:r>
            <a:r>
              <a:rPr lang="es-ES" dirty="0"/>
              <a:t>: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[Aquello que comprende una multiplicidad de partes es un todo] – premisa implícita</a:t>
            </a:r>
          </a:p>
          <a:p>
            <a:r>
              <a:rPr lang="es-ES" b="1" dirty="0">
                <a:solidFill>
                  <a:srgbClr val="FF0000"/>
                </a:solidFill>
              </a:rPr>
              <a:t>La cosa en su conjunto comprende una multiplicidad de partes </a:t>
            </a:r>
            <a:r>
              <a:rPr lang="es-ES" dirty="0"/>
              <a:t>– premisa explícita</a:t>
            </a:r>
          </a:p>
          <a:p>
            <a:r>
              <a:rPr lang="es-ES" dirty="0"/>
              <a:t>--------------------------------------------------------------------------------</a:t>
            </a:r>
          </a:p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La cosa en su conjunto es de alguna manera un todo </a:t>
            </a:r>
            <a:r>
              <a:rPr lang="es-ES" dirty="0"/>
              <a:t>– conclusión explícita</a:t>
            </a: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Un todo es más cognoscible para la sensación </a:t>
            </a:r>
            <a:r>
              <a:rPr lang="es-ES" dirty="0"/>
              <a:t>– premisa explícita</a:t>
            </a:r>
          </a:p>
          <a:p>
            <a:r>
              <a:rPr lang="es-ES" dirty="0"/>
              <a:t>--------------------------------------------------------------------------------</a:t>
            </a:r>
          </a:p>
          <a:p>
            <a:r>
              <a:rPr lang="es-ES" dirty="0"/>
              <a:t>La cosa en su conjunto es más cognoscible para la sensación – </a:t>
            </a:r>
            <a:r>
              <a:rPr lang="es-ES" dirty="0" smtClean="0"/>
              <a:t>conclusión</a:t>
            </a:r>
          </a:p>
          <a:p>
            <a:endParaRPr lang="es-ES" dirty="0"/>
          </a:p>
          <a:p>
            <a:r>
              <a:rPr lang="es-ES" b="1" dirty="0"/>
              <a:t>Por ello tenemos que proceder desde las cosas en su conjunto a sus constituyentes </a:t>
            </a:r>
            <a:r>
              <a:rPr lang="es-ES" b="1" dirty="0" smtClean="0"/>
              <a:t>particulares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 flipH="1">
            <a:off x="11704320" y="491364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95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71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Nace en </a:t>
            </a:r>
            <a:r>
              <a:rPr lang="es-ES" dirty="0" err="1" smtClean="0"/>
              <a:t>Estagira</a:t>
            </a:r>
            <a:r>
              <a:rPr lang="es-ES" dirty="0" smtClean="0"/>
              <a:t> (</a:t>
            </a:r>
            <a:r>
              <a:rPr lang="el-GR" dirty="0" smtClean="0"/>
              <a:t>Στάγειρα</a:t>
            </a:r>
            <a:r>
              <a:rPr lang="es-ES" dirty="0" smtClean="0"/>
              <a:t>) en el año 384 a. C.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07" y="1175657"/>
            <a:ext cx="8059783" cy="5251270"/>
          </a:xfrm>
        </p:spPr>
      </p:pic>
      <p:sp>
        <p:nvSpPr>
          <p:cNvPr id="5" name="Flecha abajo 4"/>
          <p:cNvSpPr/>
          <p:nvPr/>
        </p:nvSpPr>
        <p:spPr>
          <a:xfrm rot="18000169">
            <a:off x="5332279" y="1998306"/>
            <a:ext cx="145116" cy="352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314207" y="2119143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ESTAGIRA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834" y="3553098"/>
            <a:ext cx="224726" cy="47487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47358" y="385946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ATENAS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7693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4234" y="745588"/>
            <a:ext cx="11394831" cy="1491175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TRADUCCIÓN ECHANDÍA </a:t>
            </a:r>
          </a:p>
          <a:p>
            <a:pPr algn="just"/>
            <a:r>
              <a:rPr lang="es-ES" sz="1800" b="1" dirty="0" smtClean="0"/>
              <a:t>184b </a:t>
            </a:r>
            <a:r>
              <a:rPr lang="es-ES" sz="1800" b="1" dirty="0"/>
              <a:t>Esto mismo ocurre en cierto modo con los </a:t>
            </a:r>
            <a:r>
              <a:rPr lang="es-ES" sz="1800" b="1" dirty="0">
                <a:solidFill>
                  <a:srgbClr val="FF0000"/>
                </a:solidFill>
              </a:rPr>
              <a:t>nombres</a:t>
            </a:r>
            <a:r>
              <a:rPr lang="es-ES" sz="1800" b="1" dirty="0"/>
              <a:t> respecto de su </a:t>
            </a:r>
            <a:r>
              <a:rPr lang="es-ES" sz="1800" b="1" dirty="0" smtClean="0">
                <a:solidFill>
                  <a:srgbClr val="0070C0"/>
                </a:solidFill>
              </a:rPr>
              <a:t>definición </a:t>
            </a:r>
            <a:r>
              <a:rPr lang="el-GR" sz="1800" b="1" dirty="0" smtClean="0">
                <a:solidFill>
                  <a:srgbClr val="0070C0"/>
                </a:solidFill>
              </a:rPr>
              <a:t>[</a:t>
            </a:r>
            <a:r>
              <a:rPr lang="en-US" sz="1800" b="1" dirty="0" err="1" smtClean="0">
                <a:solidFill>
                  <a:srgbClr val="0070C0"/>
                </a:solidFill>
              </a:rPr>
              <a:t>enunciado</a:t>
            </a:r>
            <a:r>
              <a:rPr lang="en-US" sz="1800" b="1" dirty="0">
                <a:solidFill>
                  <a:srgbClr val="0070C0"/>
                </a:solidFill>
              </a:rPr>
              <a:t>]</a:t>
            </a:r>
            <a:r>
              <a:rPr lang="es-ES" sz="1800" b="1" dirty="0" smtClean="0"/>
              <a:t>, </a:t>
            </a:r>
            <a:r>
              <a:rPr lang="es-ES" sz="1800" b="1" dirty="0"/>
              <a:t>pues un nombre significa un todo sin distinción de partes, como por ejemplo «círculo», mientras que su </a:t>
            </a:r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definición</a:t>
            </a:r>
            <a:r>
              <a:rPr lang="es-ES" sz="1800" b="1" dirty="0"/>
              <a:t> lo analiza en sus partes constitutivas. También los niños comienzan llamando «padre» a todos los hombres, y «madre» a todas las mujeres; sólo después distinguen quién es cada cual.</a:t>
            </a:r>
            <a:endParaRPr lang="es-ES" sz="1800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64233" y="2574389"/>
            <a:ext cx="11394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TRADUCCIÓN BOERI</a:t>
            </a:r>
          </a:p>
          <a:p>
            <a:pPr algn="just"/>
            <a:r>
              <a:rPr lang="es-ES" b="1" dirty="0" smtClean="0"/>
              <a:t>184b  Esto </a:t>
            </a:r>
            <a:r>
              <a:rPr lang="es-ES" b="1" dirty="0"/>
              <a:t>mismo ocurre, en cierto modo, </a:t>
            </a:r>
            <a:r>
              <a:rPr lang="es-ES" b="1" dirty="0" smtClean="0"/>
              <a:t>con los </a:t>
            </a:r>
            <a:r>
              <a:rPr lang="es-ES" b="1" dirty="0">
                <a:solidFill>
                  <a:srgbClr val="FF0000"/>
                </a:solidFill>
              </a:rPr>
              <a:t>nombres</a:t>
            </a:r>
            <a:r>
              <a:rPr lang="es-ES" b="1" dirty="0"/>
              <a:t> en </a:t>
            </a:r>
            <a:r>
              <a:rPr lang="es-ES" b="1" dirty="0" smtClean="0"/>
              <a:t>relación </a:t>
            </a:r>
            <a:r>
              <a:rPr lang="es-ES" b="1" dirty="0"/>
              <a:t>con la </a:t>
            </a:r>
            <a:r>
              <a:rPr lang="es-ES" b="1" dirty="0" smtClean="0">
                <a:solidFill>
                  <a:srgbClr val="0070C0"/>
                </a:solidFill>
              </a:rPr>
              <a:t>definición </a:t>
            </a:r>
            <a:r>
              <a:rPr lang="el-GR" b="1" dirty="0">
                <a:solidFill>
                  <a:srgbClr val="0070C0"/>
                </a:solidFill>
              </a:rPr>
              <a:t>[</a:t>
            </a:r>
            <a:r>
              <a:rPr lang="en-US" b="1" dirty="0" err="1">
                <a:solidFill>
                  <a:srgbClr val="0070C0"/>
                </a:solidFill>
              </a:rPr>
              <a:t>enunciado</a:t>
            </a:r>
            <a:r>
              <a:rPr lang="en-US" b="1" dirty="0">
                <a:solidFill>
                  <a:srgbClr val="0070C0"/>
                </a:solidFill>
              </a:rPr>
              <a:t>]</a:t>
            </a:r>
            <a:r>
              <a:rPr lang="es-ES" b="1" dirty="0" smtClean="0"/>
              <a:t>, </a:t>
            </a:r>
            <a:r>
              <a:rPr lang="es-ES" b="1" dirty="0"/>
              <a:t>ya </a:t>
            </a:r>
            <a:r>
              <a:rPr lang="es-ES" b="1" dirty="0" smtClean="0"/>
              <a:t>que círculo, por ejemplo</a:t>
            </a:r>
            <a:r>
              <a:rPr lang="es-ES" b="1" dirty="0"/>
              <a:t>, indica una totalidad </a:t>
            </a:r>
            <a:r>
              <a:rPr lang="es-ES" b="1" dirty="0" smtClean="0"/>
              <a:t>y </a:t>
            </a:r>
            <a:r>
              <a:rPr lang="es-ES" b="1" dirty="0"/>
              <a:t>lo </a:t>
            </a:r>
            <a:r>
              <a:rPr lang="es-ES" b="1" dirty="0" smtClean="0"/>
              <a:t>hace de </a:t>
            </a:r>
            <a:r>
              <a:rPr lang="es-ES" b="1" dirty="0"/>
              <a:t>un modo </a:t>
            </a:r>
            <a:r>
              <a:rPr lang="es-ES" b="1" dirty="0" smtClean="0"/>
              <a:t>indeterminado. Su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definición</a:t>
            </a:r>
            <a:r>
              <a:rPr lang="es-ES" b="1" dirty="0" smtClean="0"/>
              <a:t>, en cambio, la divide en particulares. También los niños pequeños, al principio, llaman </a:t>
            </a:r>
            <a:r>
              <a:rPr lang="es-ES" b="1" dirty="0"/>
              <a:t>«padre» </a:t>
            </a:r>
            <a:r>
              <a:rPr lang="es-ES" b="1" dirty="0" smtClean="0"/>
              <a:t>a todo hombre y «madre» a toda mujer, pero más tarde diferencian a cada uno de ellos. 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4233" y="4515729"/>
            <a:ext cx="11394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πέπονθε δὲ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ταὐτὸ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τοῦτο τρόπον τινὰ καὶ τὰ </a:t>
            </a:r>
            <a:r>
              <a: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πρὸς τὸν </a:t>
            </a:r>
            <a:r>
              <a:rPr lang="el-G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·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ὅλον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γάρ τι καὶ ἀδιορίστως σημαίνει, οἷον ὁ κύκλος, ὁ δὲ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ὁρισμὸς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αὐτοῦ διαιρεῖ εἰς τὰ καθ' ἕκαστα. καὶ τὰ παιδία τὸ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μὲν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πρῶτον προσαγορεύει πάντας τοὺς ἄνδρας πατέρας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καὶ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μητέρας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τὰς γυναῖκας, ὕστερον δὲ διορίζει τούτων ἑκάτερον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4233" y="5903071"/>
            <a:ext cx="1125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Círculo: curva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plana y cerrada cuyos puntos son equidistantes de otro situado en su interior, llamado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centro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0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4234" y="745588"/>
            <a:ext cx="11394831" cy="1491175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Tópicos </a:t>
            </a:r>
            <a:r>
              <a:rPr lang="es-ES" b="1" dirty="0" smtClean="0"/>
              <a:t>I 5</a:t>
            </a:r>
            <a:endParaRPr lang="es-ES" dirty="0"/>
          </a:p>
          <a:p>
            <a:pPr algn="just"/>
            <a:r>
              <a:rPr lang="es-ES" sz="2000" b="1" dirty="0"/>
              <a:t>102a </a:t>
            </a:r>
            <a:r>
              <a:rPr lang="es-ES" sz="2000" b="1" dirty="0" smtClean="0"/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Definición</a:t>
            </a:r>
            <a:r>
              <a:rPr lang="es-ES" sz="2000" b="1" dirty="0" smtClean="0"/>
              <a:t> </a:t>
            </a:r>
            <a:r>
              <a:rPr lang="es-ES" sz="2000" b="1" dirty="0"/>
              <a:t>es un </a:t>
            </a:r>
            <a:r>
              <a:rPr lang="es-ES" sz="2000" b="1" dirty="0">
                <a:solidFill>
                  <a:srgbClr val="0070C0"/>
                </a:solidFill>
              </a:rPr>
              <a:t>enunciado</a:t>
            </a:r>
            <a:r>
              <a:rPr lang="es-ES" sz="2000" b="1" dirty="0"/>
              <a:t> que significa </a:t>
            </a:r>
            <a:r>
              <a:rPr lang="es-ES" sz="2000" b="1" dirty="0">
                <a:solidFill>
                  <a:schemeClr val="accent2">
                    <a:lumMod val="75000"/>
                  </a:schemeClr>
                </a:solidFill>
              </a:rPr>
              <a:t>el qué es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ser</a:t>
            </a:r>
            <a:r>
              <a:rPr lang="es-ES" sz="2000" b="1" dirty="0"/>
              <a:t>. O bien se da como explicación un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enunciado</a:t>
            </a:r>
            <a:r>
              <a:rPr lang="es-ES" sz="2000" b="1" dirty="0"/>
              <a:t> en lugar de un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nombre</a:t>
            </a:r>
            <a:r>
              <a:rPr lang="es-ES" sz="2000" b="1" dirty="0"/>
              <a:t>, o bien un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enunciado</a:t>
            </a:r>
            <a:r>
              <a:rPr lang="es-ES" sz="2000" b="1" dirty="0"/>
              <a:t> en lugar de otro: en efecto, es posible </a:t>
            </a:r>
            <a:r>
              <a:rPr lang="es-ES" sz="2000" b="1" dirty="0">
                <a:solidFill>
                  <a:srgbClr val="FF0000"/>
                </a:solidFill>
              </a:rPr>
              <a:t>definir</a:t>
            </a:r>
            <a:r>
              <a:rPr lang="es-ES" sz="2000" b="1" dirty="0"/>
              <a:t> algunas de las cosas ya expresadas por un enunciado.</a:t>
            </a:r>
            <a:endParaRPr lang="es-ES" sz="2000" dirty="0"/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64234" y="2803045"/>
            <a:ext cx="1125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ἔστι δ'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ὅρος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μὲν </a:t>
            </a:r>
            <a:r>
              <a:rPr lang="el-G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ὁ </a:t>
            </a: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τὸ τί ἦν εἶναι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σημαίνων,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ἀποδίδοται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δὲ ἢ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ἀντ' 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ἢ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ἀντὶ λόγου· δυνατὸν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γὰρ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καὶ τῶν ὑπὸ λόγου τινὰ σημαινομένων </a:t>
            </a:r>
            <a:r>
              <a:rPr 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ὁρίσασθαι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ES" sz="48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2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823" y="365125"/>
            <a:ext cx="11564983" cy="1325563"/>
          </a:xfrm>
        </p:spPr>
        <p:txBody>
          <a:bodyPr/>
          <a:lstStyle/>
          <a:p>
            <a:r>
              <a:rPr lang="es-ES" dirty="0" smtClean="0"/>
              <a:t>En el año 367 a. C. ingresa a la Academia de Platón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6" y="1946366"/>
            <a:ext cx="5666435" cy="430516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49" y="1946366"/>
            <a:ext cx="5747657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Cuando muere Platón en 347 a. C., viaja por distintas ciudades: 1. </a:t>
            </a:r>
            <a:r>
              <a:rPr lang="es-ES" sz="3600" dirty="0" err="1" smtClean="0"/>
              <a:t>Assos</a:t>
            </a:r>
            <a:r>
              <a:rPr lang="es-ES" sz="3600" dirty="0" smtClean="0"/>
              <a:t> - </a:t>
            </a:r>
            <a:r>
              <a:rPr lang="el-GR" sz="3600" dirty="0" smtClean="0"/>
              <a:t> Ἄσσος </a:t>
            </a:r>
            <a:r>
              <a:rPr lang="es-ES" sz="3600" dirty="0" smtClean="0"/>
              <a:t>(actual </a:t>
            </a:r>
            <a:r>
              <a:rPr lang="es-ES" sz="3600" dirty="0" err="1" smtClean="0"/>
              <a:t>Behram</a:t>
            </a:r>
            <a:r>
              <a:rPr lang="es-ES" sz="3600" dirty="0" smtClean="0"/>
              <a:t>, Turquía), donde permanece 3 años;</a:t>
            </a:r>
            <a:endParaRPr lang="es-E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49" t="17135" r="18806" b="5240"/>
          <a:stretch/>
        </p:blipFill>
        <p:spPr>
          <a:xfrm>
            <a:off x="2442754" y="1965008"/>
            <a:ext cx="7043057" cy="4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1434" cy="1325563"/>
          </a:xfrm>
        </p:spPr>
        <p:txBody>
          <a:bodyPr>
            <a:normAutofit/>
          </a:bodyPr>
          <a:lstStyle/>
          <a:p>
            <a:r>
              <a:rPr lang="es-ES" sz="3600" dirty="0" smtClean="0"/>
              <a:t>2. Mitilene, en la isla de Lesbos – </a:t>
            </a:r>
            <a:r>
              <a:rPr lang="el-GR" sz="3600" dirty="0" smtClean="0"/>
              <a:t>Λέσβος</a:t>
            </a:r>
            <a:r>
              <a:rPr lang="es-ES" sz="3600" dirty="0"/>
              <a:t>,</a:t>
            </a:r>
            <a:r>
              <a:rPr lang="es-ES" sz="3600" dirty="0" smtClean="0"/>
              <a:t> donde vive durante dos años junto a su amigo y discípulo Teofrasto;</a:t>
            </a:r>
            <a:endParaRPr lang="es-E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80" t="14182" r="22480" b="10166"/>
          <a:stretch/>
        </p:blipFill>
        <p:spPr>
          <a:xfrm>
            <a:off x="2534194" y="1690688"/>
            <a:ext cx="6361612" cy="505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101" y="339000"/>
            <a:ext cx="11088190" cy="1325563"/>
          </a:xfrm>
        </p:spPr>
        <p:txBody>
          <a:bodyPr>
            <a:noAutofit/>
          </a:bodyPr>
          <a:lstStyle/>
          <a:p>
            <a:r>
              <a:rPr lang="es-ES" sz="3600" dirty="0" smtClean="0"/>
              <a:t>3. Y Pella - </a:t>
            </a:r>
            <a:r>
              <a:rPr lang="el-GR" sz="3600" dirty="0" smtClean="0"/>
              <a:t>Πέλλα</a:t>
            </a:r>
            <a:r>
              <a:rPr lang="es-ES" sz="3600" dirty="0" smtClean="0"/>
              <a:t>, capital histórica del Reino de Macedonia, actual Grecia, en donde permanece 6 años como maestro de Alejandro Magno.</a:t>
            </a:r>
            <a:endParaRPr lang="es-ES" sz="36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954" y="1825624"/>
            <a:ext cx="7202484" cy="477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9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2429" cy="1325563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En el año 336 a. C., cuando Alejandro asume el trono de Macedonia, Aristóteles regresa a Atenas y funda el Liceo.</a:t>
            </a:r>
            <a:endParaRPr lang="es-ES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6" y="1690688"/>
            <a:ext cx="6201441" cy="4651081"/>
          </a:xfrm>
        </p:spPr>
      </p:pic>
    </p:spTree>
    <p:extLst>
      <p:ext uri="{BB962C8B-B14F-4D97-AF65-F5344CB8AC3E}">
        <p14:creationId xmlns:p14="http://schemas.microsoft.com/office/powerpoint/2010/main" val="29594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9366" cy="2365012"/>
          </a:xfrm>
        </p:spPr>
        <p:txBody>
          <a:bodyPr>
            <a:normAutofit/>
          </a:bodyPr>
          <a:lstStyle/>
          <a:p>
            <a:r>
              <a:rPr lang="es-ES" dirty="0" smtClean="0"/>
              <a:t>Cuando en el año 323 a. C. muere Alejandro, en una oleada </a:t>
            </a:r>
            <a:r>
              <a:rPr lang="es-ES" dirty="0" err="1" smtClean="0"/>
              <a:t>antimacedónica</a:t>
            </a:r>
            <a:r>
              <a:rPr lang="es-ES" dirty="0" smtClean="0"/>
              <a:t>, a Aristóteles lo acusan…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74" y="2886893"/>
            <a:ext cx="7618017" cy="2834708"/>
          </a:xfrm>
        </p:spPr>
      </p:pic>
    </p:spTree>
    <p:extLst>
      <p:ext uri="{BB962C8B-B14F-4D97-AF65-F5344CB8AC3E}">
        <p14:creationId xmlns:p14="http://schemas.microsoft.com/office/powerpoint/2010/main" val="236572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3144" y="862148"/>
            <a:ext cx="105547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¡DE IMPIEDAD!</a:t>
            </a:r>
            <a:br>
              <a:rPr lang="es-ES" sz="3200" dirty="0" smtClean="0"/>
            </a:br>
            <a:endParaRPr lang="es-ES" sz="3200" dirty="0" smtClean="0"/>
          </a:p>
          <a:p>
            <a:pPr algn="ctr"/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 smtClean="0"/>
          </a:p>
          <a:p>
            <a:pPr algn="ctr"/>
            <a:endParaRPr lang="es-ES" sz="3200" dirty="0"/>
          </a:p>
          <a:p>
            <a:pPr algn="ctr"/>
            <a:endParaRPr lang="es-ES" sz="3200" dirty="0" smtClean="0"/>
          </a:p>
          <a:p>
            <a:pPr algn="ctr"/>
            <a:endParaRPr lang="es-ES" sz="3200" dirty="0" smtClean="0"/>
          </a:p>
          <a:p>
            <a:pPr algn="ctr"/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Por lo que decide irse a la isla de Eubea, de donde era su madre. Luego de estar un año allí, fallece, en el año 322 a. C., a los 62 años de edad.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77" y="1629337"/>
            <a:ext cx="4892721" cy="28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1764</Words>
  <Application>Microsoft Office PowerPoint</Application>
  <PresentationFormat>Panorámica</PresentationFormat>
  <Paragraphs>95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Bahnschrift</vt:lpstr>
      <vt:lpstr>Calibri</vt:lpstr>
      <vt:lpstr>Calibri Light</vt:lpstr>
      <vt:lpstr>roboto_condensed</vt:lpstr>
      <vt:lpstr>Times New Roman</vt:lpstr>
      <vt:lpstr>Tema de Office</vt:lpstr>
      <vt:lpstr>Aristóteles  Ἀριστοτέλης </vt:lpstr>
      <vt:lpstr>Nace en Estagira (Στάγειρα) en el año 384 a. C.</vt:lpstr>
      <vt:lpstr>En el año 367 a. C. ingresa a la Academia de Platón</vt:lpstr>
      <vt:lpstr>Cuando muere Platón en 347 a. C., viaja por distintas ciudades: 1. Assos -  Ἄσσος (actual Behram, Turquía), donde permanece 3 años;</vt:lpstr>
      <vt:lpstr>2. Mitilene, en la isla de Lesbos – Λέσβος, donde vive durante dos años junto a su amigo y discípulo Teofrasto;</vt:lpstr>
      <vt:lpstr>3. Y Pella - Πέλλα, capital histórica del Reino de Macedonia, actual Grecia, en donde permanece 6 años como maestro de Alejandro Magno.</vt:lpstr>
      <vt:lpstr>En el año 336 a. C., cuando Alejandro asume el trono de Macedonia, Aristóteles regresa a Atenas y funda el Liceo.</vt:lpstr>
      <vt:lpstr>Cuando en el año 323 a. C. muere Alejandro, en una oleada antimacedónica, a Aristóteles lo acusan…</vt:lpstr>
      <vt:lpstr>Presentación de PowerPoint</vt:lpstr>
      <vt:lpstr>Rollo de papiro con parte de la Constitución de los atenienses – siglo I d. C.</vt:lpstr>
      <vt:lpstr> </vt:lpstr>
      <vt:lpstr>Manuscrito de la Física de Aristóteles de los años 1390-1410</vt:lpstr>
      <vt:lpstr>La Física – Φυσική ἀκρόασις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Aristóteles  Ἀριστοτέλης</dc:title>
  <dc:creator>ce</dc:creator>
  <cp:lastModifiedBy>ce</cp:lastModifiedBy>
  <cp:revision>108</cp:revision>
  <dcterms:created xsi:type="dcterms:W3CDTF">2018-09-26T23:54:35Z</dcterms:created>
  <dcterms:modified xsi:type="dcterms:W3CDTF">2018-10-09T18:58:05Z</dcterms:modified>
</cp:coreProperties>
</file>