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72" r:id="rId6"/>
    <p:sldId id="271" r:id="rId7"/>
    <p:sldId id="269" r:id="rId8"/>
    <p:sldId id="268" r:id="rId9"/>
    <p:sldId id="260" r:id="rId10"/>
    <p:sldId id="261" r:id="rId11"/>
    <p:sldId id="264" r:id="rId12"/>
    <p:sldId id="263" r:id="rId13"/>
    <p:sldId id="265" r:id="rId14"/>
    <p:sldId id="262" r:id="rId15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102584-D360-418C-9560-4E824F37C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3F52D4-5FF5-423F-B192-D91002586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05EC44-A77E-49FA-A776-F7DF1127A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1D7C38-C31C-44B3-8281-A343A594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B77D20-3348-4608-A8BD-021191D8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2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53297-720E-4B2F-BADF-B9C08E6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0C3F0A-507A-4B8E-B304-A6858390B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7A4581-D204-41BD-B652-4A0F5290E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F28EFA-2A85-4987-B361-37153B30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34AD7B-EEBD-4F3B-945B-D9DCE6AAC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83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18CFC3-F205-41E4-86D2-DEFBE3A63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D05A94-0032-49E6-8A8F-83037E0F0D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918847-7E45-4963-859B-A1294BB2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9E488-F750-4AD7-A6BA-9FC330D9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BA4106-18EB-47F9-B673-8DABEF40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9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47E08-A650-4A62-8A4D-9BB9E506A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C7A069-E1DC-482A-9E3C-569F86F17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9C976-4D80-4688-9D07-471DF8CD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735E4E-C290-44C2-A6AC-D72879FD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BD33AF-6FBF-47C9-B109-549EA4709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2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29CB2-3D45-4740-81C2-F542E5CA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9E9BC4-FF17-46C3-B0FC-92E2A128F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996BCD-AC37-498C-972D-087505A1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914536-4139-42B8-AAAC-72EBFC923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289762-5755-47C5-BAB4-65F06A57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1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9A353-40E3-46E1-8F44-CA919626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F749A-DABA-4CE2-A08C-79930DBA0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B1F3C45-A521-40D7-AB24-346D4D7B0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62D49F-07AE-453C-A83E-D236F16F1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FD4AA4-3674-41D0-BD2D-D3AAAC19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7A25B60-6EE9-4630-88C6-6F58F918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2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EEF767-7697-419E-A662-4D1EA44A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5DD893-FB51-482A-A695-240CEA58C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A675F9-673F-4BC1-A298-5B9AC0FE6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9498B1-E688-46A3-9919-B1761BE3C7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94F3C33-F346-4F8E-B413-9E365E478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071D9-0E07-41EF-A2E7-4EFB17E5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763862-BD84-4188-82BA-90F47E09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A0DA36F-019C-49BB-B3A3-11F7E375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16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44F470-1A57-4408-AC10-1742B3644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FE2D88-DE47-4288-BD99-9ED0A62E1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A7FEAE-A512-4209-9E24-CBC02DA0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777A61-2062-40E2-BAE6-F0D1F831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BE21899-C6BD-473A-AC30-A530CA3CC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975696-4EC1-43A5-8F76-615E1A54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A5621AB-2007-47C5-9CDC-1A51E804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55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F811E-F32E-4F6B-98D5-E54DB13F7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3EF75E-2631-44CC-8DC2-64C2C9CA6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3A7690-6DA9-4416-AE30-BFA362676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0BB451-B067-4A49-A1B0-B290DE02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8779C2-0381-47D4-92E5-A55E3DE4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DEAB80-BA7A-475C-ACD8-BFC61E81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D8088-10DF-4E99-83CD-C5E5C98A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F7E83C-5BB4-42CA-B365-465DF2CD09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21BA10-4EFD-4723-9CEA-61983196C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D78A94A-2B84-4429-BEC5-DACDFB97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7AAD5C-2F8B-48AF-B99E-BA3AED69E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8B8D4F-430A-4F1E-BE23-9E54F7992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EA06C52-FBE2-40FD-87CE-64C2F15C3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600A9-93D2-4FE2-9BD1-D119E8888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E63711-168B-44E7-9173-39663853B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B92B-3021-42AC-97A4-7AED641CD4B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2530B-687F-400E-846F-35B29B484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8074F-62DC-4ECC-A0E7-B97D17150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F097-57AF-4AFA-AAF6-A2D114266AD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403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ue.unam.mx/nosotros/covid/educacion-y-pandemia" TargetMode="External"/><Relationship Id="rId2" Type="http://schemas.openxmlformats.org/officeDocument/2006/relationships/hyperlink" Target="http://www.pensamientouniversitario.com.ar/index.php/2020/04/21/articulo-1-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acso.org/wp-content/uploads/2020/12/Ciencia-Abierta-1.pdf" TargetMode="External"/><Relationship Id="rId4" Type="http://schemas.openxmlformats.org/officeDocument/2006/relationships/hyperlink" Target="https://repositorio.cepal.org/bitstream/handle/11362/459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ocsdnet.org/wp-content/uploads/2015/04/Manifesto-Infographic-Spanish-1.pdf" TargetMode="External"/><Relationship Id="rId4" Type="http://schemas.openxmlformats.org/officeDocument/2006/relationships/hyperlink" Target="https://en.unesco.org/sites/default/files/open_science_brochure_sp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0CA084-C303-4D29-A93E-F5499ADAD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5100" dirty="0" err="1"/>
              <a:t>Tendencias</a:t>
            </a:r>
            <a:r>
              <a:rPr lang="en-US" sz="5100" dirty="0"/>
              <a:t> y </a:t>
            </a:r>
            <a:r>
              <a:rPr lang="en-US" sz="5100" dirty="0" err="1"/>
              <a:t>desafíos</a:t>
            </a:r>
            <a:r>
              <a:rPr lang="en-US" sz="5100" dirty="0"/>
              <a:t> del </a:t>
            </a:r>
            <a:r>
              <a:rPr lang="en-US" sz="5100" dirty="0" err="1"/>
              <a:t>conocimiento</a:t>
            </a:r>
            <a:r>
              <a:rPr lang="en-US" sz="5100" dirty="0"/>
              <a:t> y la </a:t>
            </a:r>
            <a:r>
              <a:rPr lang="en-US" sz="5100" dirty="0" err="1"/>
              <a:t>educación</a:t>
            </a:r>
            <a:r>
              <a:rPr lang="en-US" sz="5100" dirty="0"/>
              <a:t> </a:t>
            </a:r>
            <a:r>
              <a:rPr lang="en-US" sz="5100" dirty="0" err="1"/>
              <a:t>en</a:t>
            </a:r>
            <a:r>
              <a:rPr lang="en-US" sz="5100" dirty="0"/>
              <a:t> </a:t>
            </a:r>
            <a:r>
              <a:rPr lang="en-US" sz="5100" dirty="0" err="1"/>
              <a:t>pandemia</a:t>
            </a:r>
            <a:r>
              <a:rPr lang="en-US" sz="5100" dirty="0"/>
              <a:t> Covid 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A496393-7492-4004-8F1C-68CF9BFB4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HPG- 2021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9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42D414-EBBC-4273-9580-EE203F513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superior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7D7371-1E70-4283-A5EF-F46A390EE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s-A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pandemia de COVID-19: medidas de confinamiento y el cierre de las instituciones de educación superior. </a:t>
            </a:r>
          </a:p>
          <a:p>
            <a:r>
              <a:rPr lang="es-AR" sz="22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Boom</a:t>
            </a:r>
            <a:r>
              <a:rPr lang="es-AR" sz="2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de la educación a distancia, la evaluación de los aprendizajes transmitidos, la reconfiguración de la profesión docente y las disrupciones en las relaciones pedagógicas. La problemática de los primeros años.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Políticas de cuidados y poblaciones más vulnerables: mujeres y estudiantes primeros y últimos años.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56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Tabla&#10;&#10;Descripción generada automáticamente">
            <a:extLst>
              <a:ext uri="{FF2B5EF4-FFF2-40B4-BE49-F238E27FC236}">
                <a16:creationId xmlns:a16="http://schemas.microsoft.com/office/drawing/2014/main" id="{16C0E11C-48E4-4CC5-B2F5-AC441C65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51" y="962025"/>
            <a:ext cx="6573393" cy="534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73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230547-69BF-4FAA-BD42-E0F34D26D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Internacionalización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D84079-A039-43E1-BD13-E09A6BD37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s-AR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Disminución intercambios o un aplazamiento en sus fechas de inicios. </a:t>
            </a:r>
          </a:p>
          <a:p>
            <a:r>
              <a:rPr lang="es-AR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Distanciarse del paradigma tradicional de internacionalización, equivalente a la movilidad estudiantil, y recentrar sus esfuerzos en el intercambio y la </a:t>
            </a:r>
            <a:r>
              <a:rPr lang="es-AR" sz="1800" b="0" i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co-producción</a:t>
            </a:r>
            <a:r>
              <a:rPr lang="es-AR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saberes. Rediseñar sus estrategias de cooperación internacional (de cariz endógeno y regional).</a:t>
            </a:r>
          </a:p>
          <a:p>
            <a:r>
              <a:rPr lang="es-AR" sz="1800" b="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relación a la protección de los estudiantes internacionales. En abril 2020, el IESALC, conjuntamente con la OEI, señaló que era preciso intercambiar prácticas orientadas a “compartir recursos y soluciones tecnológicas y dar mejor cobertura jurídica internacional a la movilidad académica” (UNESCO-IESALC, 2020, p. 40). </a:t>
            </a:r>
          </a:p>
          <a:p>
            <a:endParaRPr lang="en-US" sz="18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0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B525B-2294-47DD-A7BB-EA2E56E80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Escenario y debates: una agenda educativa ampliada y urgente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CD6CE-D48C-4432-BADF-3FA5F6308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¿Qué sociedad y educación emerge en el scenario de pospandemia?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Revertir desigualdades y brechas digitales.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Revertir privatización y mercantilización de la ES.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Inversión infraestructuras públicas, acceso a bienes educativos abiertos y ampliar conectividad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Fortalecer acceso, permanencia y egreso de estudiantes en los nuevos entornos educativos híbridos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Mejorar condiciones laborales en el ámbito universitario. 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Estimular y favorecer la producción y circulación de conocimiento e intercambios de carácter público, abierto y participativo en la region 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86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1079FC-6B47-4C52-8221-C19B3A93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Bibliografía y fuentes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AB11C5-AC97-43BC-8009-A5B9592C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5330538"/>
          </a:xfrm>
        </p:spPr>
        <p:txBody>
          <a:bodyPr anchor="t">
            <a:normAutofit/>
          </a:bodyPr>
          <a:lstStyle/>
          <a:p>
            <a:endParaRPr lang="es-AR" sz="700" b="0" i="0" u="none" strike="noStrike" baseline="0" dirty="0"/>
          </a:p>
          <a:p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BABINI, D. y ROVELLI, L (2020). Tendencias en las políticas científicas recientes de ciencia y acceso abierto en Iberoamérica. Fundación Carolina. CLACSO. Disponible en</a:t>
            </a:r>
          </a:p>
          <a:p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</a:p>
          <a:p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DIDOU, S. (2020) Internacionalización de la educación superior y riesgo sanitario en América Latina: ¿reconfiguración o descomposición? En </a:t>
            </a:r>
            <a:r>
              <a:rPr lang="es-AR" sz="900" dirty="0" err="1">
                <a:latin typeface="Arial" panose="020B0604020202020204" pitchFamily="34" charset="0"/>
                <a:cs typeface="Arial" panose="020B0604020202020204" pitchFamily="34" charset="0"/>
              </a:rPr>
              <a:t>Revsita</a:t>
            </a:r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 Pensamiento Universitario, N19, en línea: </a:t>
            </a:r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http://www.pensamientouniversitario.com.ar/index.php/2020/04/21/articulo-1-19/</a:t>
            </a:r>
            <a:endParaRPr lang="es-AR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 PIERO, E. y </a:t>
            </a:r>
            <a:r>
              <a:rPr lang="es-AR" sz="900" dirty="0">
                <a:latin typeface="Arial" panose="020B0604020202020204" pitchFamily="34" charset="0"/>
                <a:cs typeface="Arial" panose="020B0604020202020204" pitchFamily="34" charset="0"/>
              </a:rPr>
              <a:t>MIÑO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CHIAPPINO, J. (2020) </a:t>
            </a:r>
            <a:r>
              <a:rPr lang="es-AR" sz="9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Pandemia, desigualdad y educación en Argentina: un estudio de las propuestas a nivel subnacional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CALAS México.</a:t>
            </a:r>
          </a:p>
          <a:p>
            <a:r>
              <a:rPr lang="en-US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CASANOVA, H., AGUILAR, J., ÁLVAREZ, F., AMADOR, R., BARRÓN, C., BRAVO, M.T, ZABBALGOITIA, 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M. (2020). </a:t>
            </a:r>
            <a:r>
              <a:rPr lang="es-AR" sz="9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Educación y pandemia: una visión académica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UNAM, ISSUE. Selección. </a:t>
            </a:r>
            <a:r>
              <a:rPr lang="en-US" sz="9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https://www.iisue.unam.mx/nosotros/covid/educacion-y-pandemia</a:t>
            </a:r>
            <a:endParaRPr lang="en-US" sz="9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de la Educación, La educación en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 (2021). https://docs.google.com/document/d/1xBr7s-23vXWnGBTNqIjrjG3w8aWZ-voWzDIiU653kPI/edit</a:t>
            </a:r>
            <a:endParaRPr lang="en-US" sz="9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CEPAL-UNESCO (2020). La educación en tiempos de la pandemia de COVID-19. Disponible en: </a:t>
            </a:r>
            <a:r>
              <a:rPr lang="en-US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https://repositorio.cepal.org/bitstream/handle/11362/4590</a:t>
            </a:r>
            <a:endParaRPr lang="en-US" sz="9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UNESCO (2020) </a:t>
            </a:r>
            <a:r>
              <a:rPr lang="es-AR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 educativa de la UNESCO alCOVID-19 Notas temáticas del Sector de Educación. Disponible en: https://unesdoc.unesco.org/ark:/48223/pf0000374128_spa/PDF/374128spa.pdf.multi</a:t>
            </a:r>
            <a:endParaRPr lang="en-US" sz="9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Recursos</a:t>
            </a:r>
            <a:r>
              <a:rPr lang="en-US" sz="9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audiovisuales</a:t>
            </a:r>
            <a:endParaRPr lang="en-US" sz="9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 Piero, E. y Miño </a:t>
            </a:r>
            <a:r>
              <a:rPr lang="es-AR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Chiappino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J. (2020) Pandemia, desigualdad y educación en Argentina: un estudio de las propuestas a nivel subnacional", SAIE. Disponible en: https://www.youtube.com/watch?v=rFO2VctbvFM</a:t>
            </a:r>
          </a:p>
          <a:p>
            <a:r>
              <a:rPr lang="es-AR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Pierella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M. Paula, </a:t>
            </a:r>
            <a:r>
              <a:rPr lang="es-AR" sz="9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Borgobello</a:t>
            </a:r>
            <a:r>
              <a:rPr lang="es-AR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A. Brun, L. (2020). "Empezar la universidad en tiempos de aislamiento social, preventivo y obligatorio. Estudiantes de primer y segundo año y sus experiencias en torno a la virtualidad". </a:t>
            </a:r>
            <a:r>
              <a:rPr lang="en-US" sz="9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Disponible en: https://www.youtube.com/watch?v=Zf1tuRqmuc0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7C072AF9-F332-4D72-8469-6152DC6A8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1432061"/>
            <a:ext cx="5355454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https://www.clacso.org/wp-content/uploads/2020/12/Ciencia-Abierta-1.pdf</a:t>
            </a:r>
            <a:r>
              <a:rPr kumimoji="0" lang="es-AR" altLang="es-A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495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5548BC-F406-441E-B627-51466599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Objetivos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86A5AC-0C80-4791-8CC5-F7F20DA4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Presentar un breve panorama de las agendas de la investigación.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Explorar las transformaciones y desafíos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plano del conocimiento.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Introducir algunos de los principales debates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plano de la educación.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Analizar algunos de los principales debates en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plano de la educación superior. </a:t>
            </a:r>
          </a:p>
        </p:txBody>
      </p:sp>
    </p:spTree>
    <p:extLst>
      <p:ext uri="{BB962C8B-B14F-4D97-AF65-F5344CB8AC3E}">
        <p14:creationId xmlns:p14="http://schemas.microsoft.com/office/powerpoint/2010/main" val="3036061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AA6BC3-BE37-4BC3-B651-DD4374A51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>
                <a:latin typeface="Open Sans" panose="020B0606030504020204" pitchFamily="34" charset="0"/>
                <a:ea typeface="+mn-ea"/>
                <a:cs typeface="+mn-cs"/>
              </a:rPr>
              <a:t>Agendas de investigation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9AF13D-1814-4BB3-8896-0005193E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Papel de los Estados, políticas pública (educativas) y bienes públicos/comunes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Problemas de gobernanza entre lo nacional, provincial y local</a:t>
            </a: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Reconfiguración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de las relaciones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internacionales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y de los bloques regionales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Seguimiento de garantía de derechos ampliados.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Movimientos y posicionamientos de actores ante modalidades de continuidad educativa.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Incidencia en las sociedades de la pospandemia.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Tecnologías digitales en la investigación social.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39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EF47A0-BA3E-427F-B1F9-DDA71F5AE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conocimiento abierto, </a:t>
            </a:r>
            <a:r>
              <a:rPr lang="en-US" dirty="0" err="1"/>
              <a:t>colaborativo</a:t>
            </a:r>
            <a:r>
              <a:rPr lang="en-US" dirty="0"/>
              <a:t> y participativo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estratégico</a:t>
            </a:r>
            <a:r>
              <a:rPr lang="en-US" dirty="0"/>
              <a:t> que </a:t>
            </a:r>
            <a:r>
              <a:rPr lang="en-US" dirty="0" err="1"/>
              <a:t>nunca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D8680A-8F66-479E-8F72-5B3891645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085023" cy="686256"/>
          </a:xfrm>
        </p:spPr>
        <p:txBody>
          <a:bodyPr/>
          <a:lstStyle/>
          <a:p>
            <a:r>
              <a:rPr lang="en-US" dirty="0" err="1"/>
              <a:t>Ciencia</a:t>
            </a:r>
            <a:r>
              <a:rPr lang="en-US" dirty="0"/>
              <a:t> </a:t>
            </a:r>
            <a:r>
              <a:rPr lang="en-US" dirty="0" err="1"/>
              <a:t>abierta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8CBA417-6F16-4D8E-8821-C3F4EF358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0012" cy="535944"/>
          </a:xfrm>
        </p:spPr>
        <p:txBody>
          <a:bodyPr/>
          <a:lstStyle/>
          <a:p>
            <a:r>
              <a:rPr lang="en-US" dirty="0" err="1"/>
              <a:t>Ciencia</a:t>
            </a:r>
            <a:r>
              <a:rPr lang="en-US" dirty="0"/>
              <a:t> </a:t>
            </a:r>
            <a:r>
              <a:rPr lang="en-US" dirty="0" err="1"/>
              <a:t>colaborativa</a:t>
            </a:r>
            <a:r>
              <a:rPr lang="en-US" dirty="0"/>
              <a:t> y </a:t>
            </a:r>
            <a:r>
              <a:rPr lang="en-US" dirty="0" err="1"/>
              <a:t>abierta</a:t>
            </a:r>
            <a:endParaRPr lang="en-US" dirty="0"/>
          </a:p>
        </p:txBody>
      </p:sp>
      <p:pic>
        <p:nvPicPr>
          <p:cNvPr id="8" name="image3.png">
            <a:extLst>
              <a:ext uri="{FF2B5EF4-FFF2-40B4-BE49-F238E27FC236}">
                <a16:creationId xmlns:a16="http://schemas.microsoft.com/office/drawing/2014/main" id="{2295DCC3-DD34-45C6-8D59-789E69D5FE50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rcRect l="17943" t="1880" r="19510" b="-1880"/>
          <a:stretch>
            <a:fillRect/>
          </a:stretch>
        </p:blipFill>
        <p:spPr>
          <a:xfrm>
            <a:off x="836613" y="2505075"/>
            <a:ext cx="4962938" cy="3684588"/>
          </a:xfrm>
          <a:prstGeom prst="rect">
            <a:avLst/>
          </a:prstGeom>
          <a:ln/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FA3896C6-900D-4DA5-92D6-02F2769A1A30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6" y="2505075"/>
            <a:ext cx="5529935" cy="35951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9A165B8-8838-4521-8CA4-D326C978931C}"/>
              </a:ext>
            </a:extLst>
          </p:cNvPr>
          <p:cNvSpPr txBox="1"/>
          <p:nvPr/>
        </p:nvSpPr>
        <p:spPr>
          <a:xfrm>
            <a:off x="926926" y="6189663"/>
            <a:ext cx="11265074" cy="318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DO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Fuentes: </a:t>
            </a:r>
            <a:r>
              <a:rPr lang="es-DO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DO" sz="110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https://en.unesco.org/sites/default/files/open_science_brochure_sp.pdf</a:t>
            </a:r>
            <a:r>
              <a:rPr lang="es-DO" sz="1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s-DO" sz="1100" u="sng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https://ocsdnet.org/wp-content/uploads/2015/04/Manifesto-Infographic-Spanish-1.pdf</a:t>
            </a:r>
            <a:r>
              <a:rPr lang="es-DO" sz="1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AR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84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FC454B-A080-4D23-B177-6D5356C6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427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8029" y="333478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474479" y="1096414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FCA8670-F355-4350-8211-8FDC52266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Panorama de las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políticas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educativas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regionales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4791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líneas, Histograma&#10;&#10;Descripción generada automáticamente">
            <a:extLst>
              <a:ext uri="{FF2B5EF4-FFF2-40B4-BE49-F238E27FC236}">
                <a16:creationId xmlns:a16="http://schemas.microsoft.com/office/drawing/2014/main" id="{2E6AF3EA-EFAD-4E4B-B94B-516759F58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568" y="1014865"/>
            <a:ext cx="8080474" cy="482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5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Gráfico, Gráfico de embudo&#10;&#10;Descripción generada automáticamente">
            <a:extLst>
              <a:ext uri="{FF2B5EF4-FFF2-40B4-BE49-F238E27FC236}">
                <a16:creationId xmlns:a16="http://schemas.microsoft.com/office/drawing/2014/main" id="{F301D9D4-C809-42F8-AACF-CBFCAAB47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48" y="1353446"/>
            <a:ext cx="9023616" cy="45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12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84168749-D7B6-4A7C-8241-B71347E43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08" y="430591"/>
            <a:ext cx="10198897" cy="480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44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5586FFB-F467-4FC8-8D6F-271FFA94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558489" cy="1325563"/>
          </a:xfrm>
        </p:spPr>
        <p:txBody>
          <a:bodyPr>
            <a:norm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Marchas y contramarchas del  derecho a la educación y su carácter público y social en América Latina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8834A9-8806-4CA0-AA23-7A4D0374C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58489" cy="4351338"/>
          </a:xfrm>
        </p:spPr>
        <p:txBody>
          <a:bodyPr>
            <a:normAutofit/>
          </a:bodyPr>
          <a:lstStyle/>
          <a:p>
            <a:pPr marR="54737">
              <a:spcAft>
                <a:spcPts val="0"/>
              </a:spcAft>
            </a:pPr>
            <a:r>
              <a:rPr lang="es-AR" sz="1300">
                <a:latin typeface="Arial" panose="020B0604020202020204" pitchFamily="34" charset="0"/>
                <a:cs typeface="Arial" panose="020B0604020202020204" pitchFamily="34" charset="0"/>
              </a:rPr>
              <a:t>Continuidad educativa presencial y/o virtual. Repensar perspectivas pedagógicas, dispositivos evaluación, lineamientos curriculares y experiencias de enseñanza y aprendizaje.</a:t>
            </a:r>
          </a:p>
          <a:p>
            <a:pPr marR="54737"/>
            <a:r>
              <a:rPr lang="es-AR" sz="13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Derecho a la educación con presencialidad segura, virtualidad y/modelo híbrido</a:t>
            </a:r>
          </a:p>
          <a:p>
            <a:pPr marR="54737">
              <a:spcAft>
                <a:spcPts val="0"/>
              </a:spcAft>
            </a:pPr>
            <a:r>
              <a:rPr lang="es-AR" sz="1300">
                <a:latin typeface="Arial" panose="020B0604020202020204" pitchFamily="34" charset="0"/>
                <a:cs typeface="Arial" panose="020B0604020202020204" pitchFamily="34" charset="0"/>
              </a:rPr>
              <a:t>Brecha digital que afecta tanto a docentes como a estudiantes. Hasta 46% de la niñez en edad escolar y  un 42% de los menores de 25 años no tienen conexión a internet y dos tercios de los países “no alcanzan los  requerimientos de velocidad de descarga necesarios para desarrollar soluciones digitales” (CEPAL, 2020). </a:t>
            </a:r>
          </a:p>
          <a:p>
            <a:r>
              <a:rPr lang="es-AR" sz="1300">
                <a:latin typeface="Arial" panose="020B0604020202020204" pitchFamily="34" charset="0"/>
                <a:cs typeface="Arial" panose="020B0604020202020204" pitchFamily="34" charset="0"/>
              </a:rPr>
              <a:t>Necesidad de un Plan Nacional de Conectividad. Internet como derecho humano y servicio universal. </a:t>
            </a:r>
          </a:p>
          <a:p>
            <a:r>
              <a:rPr lang="es-AR" sz="130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lang="es-AR" sz="13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tecnologías de la información y tecnología educativa con carácter  público, gestionado por el Estado, con enfoque de integración regional y la colaboración latinoamericana,  con la participación de docentes y en colaboración con las universidades públicas. </a:t>
            </a:r>
          </a:p>
          <a:p>
            <a:r>
              <a:rPr lang="es-AR" sz="1300" b="0" i="0" u="none" strike="noStrike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Avanzar en políticas de seguridad y privacidad en la tecnología educativa para la protección de datos. </a:t>
            </a:r>
            <a:endParaRPr lang="en-US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18531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732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Panorámica</PresentationFormat>
  <Paragraphs>60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Tema de Office</vt:lpstr>
      <vt:lpstr>Tendencias y desafíos del conocimiento y la educación en pandemia Covid 19</vt:lpstr>
      <vt:lpstr>Objetivos</vt:lpstr>
      <vt:lpstr>Agendas de investigation</vt:lpstr>
      <vt:lpstr>El conocimiento abierto, colaborativo y participativo más estratégico que nunca</vt:lpstr>
      <vt:lpstr>Panorama de las políticas educativas regionales</vt:lpstr>
      <vt:lpstr>Presentación de PowerPoint</vt:lpstr>
      <vt:lpstr>Presentación de PowerPoint</vt:lpstr>
      <vt:lpstr>Presentación de PowerPoint</vt:lpstr>
      <vt:lpstr>Marchas y contramarchas del  derecho a la educación y su carácter público y social en América Latina</vt:lpstr>
      <vt:lpstr>Educación superior</vt:lpstr>
      <vt:lpstr>Presentación de PowerPoint</vt:lpstr>
      <vt:lpstr>Internacionalización</vt:lpstr>
      <vt:lpstr>Escenario y debates: una agenda educativa ampliada y urgente</vt:lpstr>
      <vt:lpstr>Bibliografía y fuentes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Tendencias y desafios del conocimiento y la educación en pandemia Covid 19</dc:title>
  <dc:creator>Mariano Rovelli</dc:creator>
  <cp:lastModifiedBy>Mariano Rovelli</cp:lastModifiedBy>
  <cp:revision>23</cp:revision>
  <dcterms:created xsi:type="dcterms:W3CDTF">2021-06-13T12:40:55Z</dcterms:created>
  <dcterms:modified xsi:type="dcterms:W3CDTF">2021-06-14T12:51:27Z</dcterms:modified>
</cp:coreProperties>
</file>