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19"/>
  </p:notesMasterIdLst>
  <p:sldIdLst>
    <p:sldId id="517" r:id="rId2"/>
    <p:sldId id="518" r:id="rId3"/>
    <p:sldId id="510" r:id="rId4"/>
    <p:sldId id="279" r:id="rId5"/>
    <p:sldId id="280" r:id="rId6"/>
    <p:sldId id="286" r:id="rId7"/>
    <p:sldId id="297" r:id="rId8"/>
    <p:sldId id="288" r:id="rId9"/>
    <p:sldId id="281" r:id="rId10"/>
    <p:sldId id="296" r:id="rId11"/>
    <p:sldId id="287" r:id="rId12"/>
    <p:sldId id="290" r:id="rId13"/>
    <p:sldId id="293" r:id="rId14"/>
    <p:sldId id="519" r:id="rId15"/>
    <p:sldId id="267" r:id="rId16"/>
    <p:sldId id="514" r:id="rId17"/>
    <p:sldId id="520" r:id="rId1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  <a:srgbClr val="00CC00"/>
    <a:srgbClr val="FF0066"/>
    <a:srgbClr val="009644"/>
    <a:srgbClr val="FF3300"/>
    <a:srgbClr val="FFFF99"/>
    <a:srgbClr val="000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0829" autoAdjust="0"/>
  </p:normalViewPr>
  <p:slideViewPr>
    <p:cSldViewPr>
      <p:cViewPr>
        <p:scale>
          <a:sx n="58" d="100"/>
          <a:sy n="58" d="100"/>
        </p:scale>
        <p:origin x="1452" y="1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692C4AA-F795-4E99-A66A-53ABC4191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6E10DE-C40E-45D3-8789-13FF675DB1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C196B9A-A807-4510-A29D-8171F75BD36C}" type="datetimeFigureOut">
              <a:rPr lang="es-ES"/>
              <a:pPr>
                <a:defRPr/>
              </a:pPr>
              <a:t>10/04/2021</a:t>
            </a:fld>
            <a:endParaRPr lang="es-ES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84CCBD09-7175-46A0-AF10-98E21123BB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DE80CC1A-5998-4822-A3F9-F08EFDB7F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5CFB99-98F5-4700-A8E4-39B072D1D0A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187A37-C92A-4430-B247-C8C9AA7615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B0ADA2-2638-417F-8721-CFD9FD3937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1067E-AA1F-4213-9D48-6FBA15D5B791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3083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036F4-8D52-4413-BADA-33ACFD0B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161FE-E58B-4EF3-9B65-18CC698DA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EDC5B-DDFE-465E-9B49-EA5DB8DF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2AE40-B48C-4BE0-9A78-BCDCCEF6B9D9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54198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C8ED4B-9D93-4A80-9E42-FBED9B9CC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1203E9-1FF4-4DF9-B6EC-98CAF7D8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B88096-7DBA-4B0F-B9EA-27947731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1A384-70AB-4EFC-A5ED-6BD729849C2C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16274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DF728-0403-45DA-9D97-C9069B6BF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43240-5DE1-4A42-9EE8-737037E03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A53FF-975B-4CDC-9B25-F3176187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5991F-F5FA-4A9C-BC68-3EBF40E6E83C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184095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>
            <a:extLst>
              <a:ext uri="{FF2B5EF4-FFF2-40B4-BE49-F238E27FC236}">
                <a16:creationId xmlns:a16="http://schemas.microsoft.com/office/drawing/2014/main" id="{7A3C9C73-B50C-4D04-8A1D-C8E28C94FB2C}"/>
              </a:ext>
            </a:extLst>
          </p:cNvPr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7C825238-93A0-47C4-BAF2-600D11F7A28C}"/>
              </a:ext>
            </a:extLst>
          </p:cNvPr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C950EF-AC2F-4A18-9D11-E826CF3D050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40C53CF-20B6-4A91-B627-FBF9F92CE42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5799497-8FB1-4919-9F65-EFDBE079990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6EC6D-1B32-4A9D-9A4E-0737CAC4909E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687431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E827E-31BD-40A1-8784-BCFEA1FA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0503A-DE14-43E8-A8AF-F39CC38B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98BB4-A03E-4B65-9D9D-66527CCE3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E1E02-FEA0-4BBE-A801-C6E57F069D3D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133392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>
            <a:extLst>
              <a:ext uri="{FF2B5EF4-FFF2-40B4-BE49-F238E27FC236}">
                <a16:creationId xmlns:a16="http://schemas.microsoft.com/office/drawing/2014/main" id="{CA4E040E-5B8A-46B9-B13A-EDCE0EDF6AB1}"/>
              </a:ext>
            </a:extLst>
          </p:cNvPr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C9CE9CBE-3526-4EDA-908C-D3E900D6ACE4}"/>
              </a:ext>
            </a:extLst>
          </p:cNvPr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831CBE4-BFCE-4D7A-9A78-46ED18CF1D0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49FDE38-BB3F-448E-A10F-B0DEC714165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0627B07-BB3A-4264-B6AA-91C40E907AB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733A-3E33-4514-8409-6BB6BBDBF58E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52984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>
            <a:extLst>
              <a:ext uri="{FF2B5EF4-FFF2-40B4-BE49-F238E27FC236}">
                <a16:creationId xmlns:a16="http://schemas.microsoft.com/office/drawing/2014/main" id="{9F023A7A-B3CB-4953-A836-5AEF8059FF3B}"/>
              </a:ext>
            </a:extLst>
          </p:cNvPr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>
            <a:extLst>
              <a:ext uri="{FF2B5EF4-FFF2-40B4-BE49-F238E27FC236}">
                <a16:creationId xmlns:a16="http://schemas.microsoft.com/office/drawing/2014/main" id="{CFD061F8-B132-4AB8-85AA-8CB12A6113DC}"/>
              </a:ext>
            </a:extLst>
          </p:cNvPr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87F3308-3CF5-4601-A46F-7331E6894BCA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DD283C27-E7EA-4A49-9ACF-416509C478EC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FDDCC07-3F20-4D31-87B9-ACA9F84270DD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2CFB2-F391-4992-A4C9-97A777E4A101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262881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8DC55-A569-4A08-BEB8-3FD6CCD4B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AF856-2E05-401B-A8ED-77926876C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AE0D3-F308-494F-9C1E-B77556458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AABFD-B91B-41E3-B18A-56713B45C7C3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517056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B67AC-8B6E-4F87-8ECA-5C16211B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BF551-0793-4867-97AD-5DE9D46F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BC6C2-BF38-47D3-A196-A7C1DDDA6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B353F-DDF9-4C06-91F9-D30C44C196FA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07666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ED6C9-AE7F-413A-919F-6DD074198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A9FB5-E91B-4817-A09D-F6AB2494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6C750-E663-492F-A1C5-A4ECBC5E6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37E2B-09FF-4FE3-9902-177D63776FEF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74331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320BF-D027-4E53-AB93-B1285D3A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65840-1C92-4EE2-B0FD-1F0B9436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BF268-2982-49F0-B096-64F68014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149F-A684-448E-BE25-CE11DF0F3D0A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21033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4D9482-D0C2-4A90-AA04-8BE9AB00F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92E7C5-E7A6-424E-946E-0334D8C5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8A39C1-28C4-4F7C-97FB-F6CF20E2B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53A6A-A474-440B-B522-BDB1ADD4F3E0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83705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F582EB-61FE-4BF3-B142-6E80FD512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32EA63-084F-44E0-9016-EF37B3F8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3E281EF-4B74-46B8-B737-01C4E1AE2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B62A6-0282-4127-85BE-B82F393D0BBB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44811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D085E76-10EA-4D1F-9BC8-6A8DCF366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4C5C2FF-3718-4958-905E-D6774F64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E688DCF-3893-47B7-85E1-43F4DABB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A7A97-4172-489D-B589-EC5517B9BF78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51936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6BF694-0278-44A9-BAD1-8823226A8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37E9C3D-85E7-4CCE-986F-6CA98289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47EB39-E015-4170-A5BD-B11B432D2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D7D07-D64F-4496-B1FB-2A6420E34A40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84614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04BFFF-4994-47E4-A478-FFB84B950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D6F8DA-6BD3-4518-92CF-240C258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C96DF2-879B-4FA5-B6F9-DDC31FBA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15DC2-B966-4DFA-A892-9F5A771E8099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38178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E2F39C-E939-4282-A9AD-26E271BA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94F351-7C6B-4582-8A22-E8E8315E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B25F49-2A4C-4EBA-9295-E5C060CF2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A1414-CBD3-4A16-9A92-3B1D773DFA82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43035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234EF1A3-F75C-4FFB-8F75-11664E4988ED}"/>
              </a:ext>
            </a:extLst>
          </p:cNvPr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D976A4A-8556-45DB-9109-D779AD733C7A}"/>
              </a:ext>
            </a:extLst>
          </p:cNvPr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DBCD082-6101-4CEA-A900-FE32888D2B4E}"/>
              </a:ext>
            </a:extLst>
          </p:cNvPr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9FF4701-9EF8-432C-8074-4598AAF87581}"/>
              </a:ext>
            </a:extLst>
          </p:cNvPr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F0A602E-D09C-4ED3-BBEE-5DF48EE35D8F}"/>
              </a:ext>
            </a:extLst>
          </p:cNvPr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3B36F8-84ED-4C90-A345-ADA63504DE74}"/>
              </a:ext>
            </a:extLst>
          </p:cNvPr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>
            <a:extLst>
              <a:ext uri="{FF2B5EF4-FFF2-40B4-BE49-F238E27FC236}">
                <a16:creationId xmlns:a16="http://schemas.microsoft.com/office/drawing/2014/main" id="{F4A54462-E165-44C3-AECF-3F7AAD102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n-US" altLang="es-ES"/>
          </a:p>
        </p:txBody>
      </p:sp>
      <p:sp>
        <p:nvSpPr>
          <p:cNvPr id="1043" name="Text Placeholder 2">
            <a:extLst>
              <a:ext uri="{FF2B5EF4-FFF2-40B4-BE49-F238E27FC236}">
                <a16:creationId xmlns:a16="http://schemas.microsoft.com/office/drawing/2014/main" id="{84F0BCEB-9B90-4C8D-8248-89D2A5A27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n-US" alt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ED95E-4D0A-43EC-8BF8-CBCDAF995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6F754-6BB4-40F6-94BE-FD54E3592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4C263-65E8-47D9-A03F-996F2CCF4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801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A61954-E7A7-48F0-9388-F9D5226A7707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5" r:id="rId12"/>
    <p:sldLayoutId id="2147483922" r:id="rId13"/>
    <p:sldLayoutId id="2147483926" r:id="rId14"/>
    <p:sldLayoutId id="2147483927" r:id="rId15"/>
    <p:sldLayoutId id="2147483923" r:id="rId16"/>
    <p:sldLayoutId id="2147483924" r:id="rId17"/>
  </p:sldLayoutIdLst>
  <p:transition spd="med">
    <p:cover dir="r"/>
  </p:transition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35981" y="1434326"/>
            <a:ext cx="7769612" cy="3119554"/>
          </a:xfrm>
        </p:spPr>
        <p:txBody>
          <a:bodyPr>
            <a:noAutofit/>
          </a:bodyPr>
          <a:lstStyle/>
          <a:p>
            <a:pPr algn="ctr"/>
            <a:r>
              <a:rPr lang="es-AR" sz="4000" b="1" dirty="0">
                <a:latin typeface="Arial Narrow" panose="020B0606020202030204" pitchFamily="34" charset="0"/>
              </a:rPr>
              <a:t>Expansión, diversificación y crisis del Sistema Educativo Nacional en la Argentina 1930 a 1955</a:t>
            </a:r>
            <a:br>
              <a:rPr lang="es-AR" sz="4000" b="1" dirty="0">
                <a:latin typeface="Arial Narrow" panose="020B0606020202030204" pitchFamily="34" charset="0"/>
              </a:rPr>
            </a:br>
            <a:endParaRPr lang="es-AR" sz="4000" b="1" dirty="0">
              <a:latin typeface="Arial Narrow" panose="020B060602020203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866216" y="5086349"/>
            <a:ext cx="7769612" cy="128240"/>
          </a:xfrm>
        </p:spPr>
        <p:txBody>
          <a:bodyPr>
            <a:normAutofit fontScale="25000" lnSpcReduction="20000"/>
          </a:bodyPr>
          <a:lstStyle/>
          <a:p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29BB61B-7CD0-4096-AD1C-49B28E5F4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008112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Distribución de matricula en enseñanza media oficial. 1944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E96CCE1-E9BD-41D8-B255-3DF5111E6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677683"/>
              </p:ext>
            </p:extLst>
          </p:nvPr>
        </p:nvGraphicFramePr>
        <p:xfrm>
          <a:off x="971600" y="1669398"/>
          <a:ext cx="7416824" cy="473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848325250"/>
                    </a:ext>
                  </a:extLst>
                </a:gridCol>
                <a:gridCol w="1427719">
                  <a:extLst>
                    <a:ext uri="{9D8B030D-6E8A-4147-A177-3AD203B41FA5}">
                      <a16:colId xmlns:a16="http://schemas.microsoft.com/office/drawing/2014/main" val="674679740"/>
                    </a:ext>
                  </a:extLst>
                </a:gridCol>
                <a:gridCol w="1168133">
                  <a:extLst>
                    <a:ext uri="{9D8B030D-6E8A-4147-A177-3AD203B41FA5}">
                      <a16:colId xmlns:a16="http://schemas.microsoft.com/office/drawing/2014/main" val="2628039443"/>
                    </a:ext>
                  </a:extLst>
                </a:gridCol>
                <a:gridCol w="1112560">
                  <a:extLst>
                    <a:ext uri="{9D8B030D-6E8A-4147-A177-3AD203B41FA5}">
                      <a16:colId xmlns:a16="http://schemas.microsoft.com/office/drawing/2014/main" val="3651785913"/>
                    </a:ext>
                  </a:extLst>
                </a:gridCol>
              </a:tblGrid>
              <a:tr h="295077">
                <a:tc>
                  <a:txBody>
                    <a:bodyPr/>
                    <a:lstStyle/>
                    <a:p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Estudiantes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5875860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ENSEÑANZA TÉCNICA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60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60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85402113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Escuelas Industriales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8.157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49,5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751836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Escuelas Técnicas de Oficios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3.495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21,2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63690483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Escuelas de Artes y Oficios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4.574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27,8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60222017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Otras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243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4602061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Sub-Total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16.469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15,7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19548941"/>
                  </a:ext>
                </a:extLst>
              </a:tr>
              <a:tr h="553330">
                <a:tc>
                  <a:txBody>
                    <a:bodyPr/>
                    <a:lstStyle/>
                    <a:p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ENSEÑANZA PROFESIONAL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9.369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82927005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ENSEÑANZA NORMAL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29.759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28,3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98437009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ENSEÑANZA COMERCIAL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14.902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14,2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58923917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BACHILLERATO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34.534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84170912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105.033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562651"/>
                  </a:ext>
                </a:extLst>
              </a:tr>
              <a:tr h="456026">
                <a:tc gridSpan="4">
                  <a:txBody>
                    <a:bodyPr/>
                    <a:lstStyle/>
                    <a:p>
                      <a:r>
                        <a:rPr lang="es-E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Fuente: Weinberg, D. La enseñanza técnica industrial en la Argentina. 1936-1965. ITDT. Buenos Aires. 1967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066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172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84188" y="452439"/>
            <a:ext cx="7976244" cy="1032346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Evolución de la matrícula de las universidades nacionales 1935-1965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282317"/>
              </p:ext>
            </p:extLst>
          </p:nvPr>
        </p:nvGraphicFramePr>
        <p:xfrm>
          <a:off x="2195736" y="1700808"/>
          <a:ext cx="468052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>
                  <a:extLst>
                    <a:ext uri="{9D8B030D-6E8A-4147-A177-3AD203B41FA5}">
                      <a16:colId xmlns:a16="http://schemas.microsoft.com/office/drawing/2014/main" val="445394692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430346052"/>
                    </a:ext>
                  </a:extLst>
                </a:gridCol>
              </a:tblGrid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Año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Matrícula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45646201"/>
                  </a:ext>
                </a:extLst>
              </a:tr>
              <a:tr h="734482"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25.449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54411758"/>
                  </a:ext>
                </a:extLst>
              </a:tr>
              <a:tr h="734482"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48.284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52667693"/>
                  </a:ext>
                </a:extLst>
              </a:tr>
              <a:tr h="734482"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138.871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28396943"/>
                  </a:ext>
                </a:extLst>
              </a:tr>
              <a:tr h="734482"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206.032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7978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40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4188" y="836711"/>
            <a:ext cx="7976244" cy="576065"/>
          </a:xfrm>
        </p:spPr>
        <p:txBody>
          <a:bodyPr/>
          <a:lstStyle/>
          <a:p>
            <a:pPr algn="ctr"/>
            <a:r>
              <a:rPr lang="es-AR" sz="2800" b="1" dirty="0">
                <a:latin typeface="Arial Narrow" panose="020B0606020202030204" pitchFamily="34" charset="0"/>
              </a:rPr>
              <a:t>La CNAOP y nuevos actores educativos</a:t>
            </a:r>
          </a:p>
        </p:txBody>
      </p:sp>
      <p:pic>
        <p:nvPicPr>
          <p:cNvPr id="1026" name="Picture 2" descr="C:\Users\juampiylau\Desktop\HPG\images CNAO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72816"/>
            <a:ext cx="6491636" cy="4248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9235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3569" y="548680"/>
            <a:ext cx="7992888" cy="648072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La educación técnica 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83569" y="1196752"/>
            <a:ext cx="7776862" cy="5400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AR" sz="2400" dirty="0">
                <a:latin typeface="Arial Narrow" panose="020B0606020202030204" pitchFamily="34" charset="0"/>
                <a:cs typeface="Arial" panose="020B0604020202020204" pitchFamily="34" charset="0"/>
              </a:rPr>
              <a:t>Circuito de la CNAOP: </a:t>
            </a:r>
          </a:p>
          <a:p>
            <a:pPr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AR" sz="2200" dirty="0">
                <a:latin typeface="Arial Narrow" panose="020B0606020202030204" pitchFamily="34" charset="0"/>
                <a:cs typeface="Arial" panose="020B0604020202020204" pitchFamily="34" charset="0"/>
              </a:rPr>
              <a:t>nivel primario (cursos de aprendizaje, misiones </a:t>
            </a:r>
            <a:r>
              <a:rPr lang="es-AR" sz="2200" dirty="0" err="1">
                <a:latin typeface="Arial Narrow" panose="020B0606020202030204" pitchFamily="34" charset="0"/>
                <a:cs typeface="Arial" panose="020B0604020202020204" pitchFamily="34" charset="0"/>
              </a:rPr>
              <a:t>mono-técnicas</a:t>
            </a:r>
            <a:r>
              <a:rPr lang="es-AR" sz="2200" dirty="0">
                <a:latin typeface="Arial Narrow" panose="020B0606020202030204" pitchFamily="34" charset="0"/>
                <a:cs typeface="Arial" panose="020B0604020202020204" pitchFamily="34" charset="0"/>
              </a:rPr>
              <a:t>); </a:t>
            </a:r>
          </a:p>
          <a:p>
            <a:pPr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AR" sz="2200" dirty="0">
                <a:latin typeface="Arial Narrow" panose="020B0606020202030204" pitchFamily="34" charset="0"/>
                <a:cs typeface="Arial" panose="020B0604020202020204" pitchFamily="34" charset="0"/>
              </a:rPr>
              <a:t>nivel secundario (escuelas fábricas, escuelas industriales nacionales) y </a:t>
            </a:r>
          </a:p>
          <a:p>
            <a:pPr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AR" sz="2200" dirty="0">
                <a:latin typeface="Arial Narrow" panose="020B0606020202030204" pitchFamily="34" charset="0"/>
                <a:cs typeface="Arial" panose="020B0604020202020204" pitchFamily="34" charset="0"/>
              </a:rPr>
              <a:t>nivel universitario (creación de la UON)</a:t>
            </a:r>
          </a:p>
          <a:p>
            <a:pPr marL="0" indent="0">
              <a:spcBef>
                <a:spcPts val="0"/>
              </a:spcBef>
              <a:buNone/>
            </a:pPr>
            <a:endParaRPr lang="es-AR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AR" sz="2400" dirty="0">
                <a:latin typeface="Arial Narrow" panose="020B0606020202030204" pitchFamily="34" charset="0"/>
                <a:cs typeface="Arial" panose="020B0604020202020204" pitchFamily="34" charset="0"/>
              </a:rPr>
              <a:t>Planes mixtos de enseñanza y producción, 48 hs. Semanales. Alumnos entre 13 y 18 años. La escolaridad primaria podía suplirse excepcionalmente por un examen equivalente.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AR" sz="2400" dirty="0">
                <a:latin typeface="Arial Narrow" panose="020B0606020202030204" pitchFamily="34" charset="0"/>
                <a:cs typeface="Arial" panose="020B0604020202020204" pitchFamily="34" charset="0"/>
              </a:rPr>
              <a:t>Segundo ciclo (4to. A 7mo. Grado): técnico de fábrica.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AR" sz="2400" dirty="0">
                <a:latin typeface="Arial Narrow" panose="020B0606020202030204" pitchFamily="34" charset="0"/>
                <a:cs typeface="Arial" panose="020B0604020202020204" pitchFamily="34" charset="0"/>
              </a:rPr>
              <a:t>Tercer ciclo: UON: Ingenieros de Fábrica.</a:t>
            </a:r>
          </a:p>
          <a:p>
            <a:pPr marL="0" indent="0">
              <a:spcBef>
                <a:spcPts val="0"/>
              </a:spcBef>
              <a:buNone/>
            </a:pPr>
            <a:endParaRPr lang="es-AR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AR" sz="2400" dirty="0">
                <a:latin typeface="Arial Narrow" panose="020B0606020202030204" pitchFamily="34" charset="0"/>
                <a:cs typeface="Arial" panose="020B0604020202020204" pitchFamily="34" charset="0"/>
              </a:rPr>
              <a:t>Debate sobre el sentido de los cambios: Democratización vs segmentación</a:t>
            </a:r>
          </a:p>
        </p:txBody>
      </p:sp>
    </p:spTree>
    <p:extLst>
      <p:ext uri="{BB962C8B-B14F-4D97-AF65-F5344CB8AC3E}">
        <p14:creationId xmlns:p14="http://schemas.microsoft.com/office/powerpoint/2010/main" val="2404624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4188" y="452438"/>
            <a:ext cx="8120260" cy="1032345"/>
          </a:xfrm>
        </p:spPr>
        <p:txBody>
          <a:bodyPr/>
          <a:lstStyle/>
          <a:p>
            <a:pPr algn="ctr"/>
            <a: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Politización de los contenidos escolares (1949-1955)</a:t>
            </a:r>
            <a:b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s-AR" sz="2800" b="1" dirty="0">
                <a:latin typeface="Arial Narrow" panose="020B0606020202030204" pitchFamily="34" charset="0"/>
              </a:rPr>
              <a:t>Libros de lectura</a:t>
            </a:r>
          </a:p>
        </p:txBody>
      </p:sp>
      <p:pic>
        <p:nvPicPr>
          <p:cNvPr id="2050" name="Picture 2" descr="C:\Users\juampiylau\Desktop\HPG\libro de lectura peronismo 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348880"/>
            <a:ext cx="4948586" cy="39217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566746"/>
            <a:ext cx="8048252" cy="918038"/>
          </a:xfrm>
        </p:spPr>
        <p:txBody>
          <a:bodyPr/>
          <a:lstStyle/>
          <a:p>
            <a:pPr algn="ctr"/>
            <a: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Politización de los contenidos escolares (1949-1955)</a:t>
            </a:r>
            <a:b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s-AR" sz="2800" b="1" dirty="0">
                <a:latin typeface="Arial Narrow" panose="020B0606020202030204" pitchFamily="34" charset="0"/>
              </a:rPr>
              <a:t>Libros de lectura</a:t>
            </a:r>
          </a:p>
        </p:txBody>
      </p:sp>
      <p:pic>
        <p:nvPicPr>
          <p:cNvPr id="3074" name="Picture 2" descr="C:\Users\juampiylau\Desktop\HPG\libro de lectura peronism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72816"/>
            <a:ext cx="5789544" cy="361846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Título">
            <a:extLst>
              <a:ext uri="{FF2B5EF4-FFF2-40B4-BE49-F238E27FC236}">
                <a16:creationId xmlns:a16="http://schemas.microsoft.com/office/drawing/2014/main" id="{1E7E3898-4475-4FA8-8F58-EBFB591D72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476672"/>
            <a:ext cx="7560840" cy="704850"/>
          </a:xfrm>
        </p:spPr>
        <p:txBody>
          <a:bodyPr/>
          <a:lstStyle/>
          <a:p>
            <a:pPr algn="ctr"/>
            <a:r>
              <a:rPr lang="es-ES" altLang="es-AR" sz="2800" b="1" dirty="0">
                <a:latin typeface="Arial Narrow" panose="020B0606020202030204" pitchFamily="34" charset="0"/>
              </a:rPr>
              <a:t>El modelo fundacional de los sistema educativos</a:t>
            </a:r>
            <a:endParaRPr lang="es-AR" altLang="es-AR" sz="2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3 Marcador de contenido">
            <a:extLst>
              <a:ext uri="{FF2B5EF4-FFF2-40B4-BE49-F238E27FC236}">
                <a16:creationId xmlns:a16="http://schemas.microsoft.com/office/drawing/2014/main" id="{6AD132AF-FC43-45F6-B25F-6A0651091F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584" y="1340768"/>
          <a:ext cx="7704856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0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207">
                <a:tc>
                  <a:txBody>
                    <a:bodyPr/>
                    <a:lstStyle/>
                    <a:p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1052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 Narrow" panose="020B0606020202030204" pitchFamily="34" charset="0"/>
                        </a:rPr>
                        <a:t>Funciones sociales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indent="324000" eaLnBrk="1" hangingPunct="1">
                        <a:spcBef>
                          <a:spcPct val="0"/>
                        </a:spcBef>
                        <a:buFont typeface="Arial" pitchFamily="34" charset="0"/>
                        <a:buChar char="•"/>
                      </a:pPr>
                      <a:r>
                        <a:rPr lang="es-AR" sz="1800" u="none" dirty="0">
                          <a:latin typeface="Arial Narrow" panose="020B0606020202030204" pitchFamily="34" charset="0"/>
                        </a:rPr>
                        <a:t>La construcción de la idea de Nación</a:t>
                      </a:r>
                    </a:p>
                    <a:p>
                      <a:pPr indent="-324000" eaLnBrk="1" hangingPunct="1">
                        <a:spcBef>
                          <a:spcPct val="0"/>
                        </a:spcBef>
                        <a:buFont typeface="Arial" pitchFamily="34" charset="0"/>
                        <a:buChar char="•"/>
                      </a:pPr>
                      <a:r>
                        <a:rPr lang="es-AR" sz="1800" u="none" dirty="0">
                          <a:latin typeface="Arial Narrow" panose="020B0606020202030204" pitchFamily="34" charset="0"/>
                        </a:rPr>
                        <a:t>Un proceso de escolarización con pretensiones de masividad</a:t>
                      </a:r>
                    </a:p>
                    <a:p>
                      <a:pPr indent="-324000" eaLnBrk="1" hangingPunct="1">
                        <a:spcBef>
                          <a:spcPct val="0"/>
                        </a:spcBef>
                        <a:buFont typeface="Arial" pitchFamily="34" charset="0"/>
                        <a:buChar char="•"/>
                      </a:pPr>
                      <a:r>
                        <a:rPr lang="es-AR" sz="1800" u="none" dirty="0">
                          <a:latin typeface="Arial Narrow" panose="020B0606020202030204" pitchFamily="34" charset="0"/>
                        </a:rPr>
                        <a:t>La socialización en valores y principios de la vida urbana</a:t>
                      </a:r>
                    </a:p>
                    <a:p>
                      <a:pPr marL="324000" indent="-324000" algn="just" eaLnBrk="1" hangingPunct="1">
                        <a:spcBef>
                          <a:spcPct val="0"/>
                        </a:spcBef>
                        <a:buFont typeface="Arial" pitchFamily="34" charset="0"/>
                        <a:buChar char="•"/>
                      </a:pPr>
                      <a:r>
                        <a:rPr lang="es-AR" sz="1800" u="none" dirty="0">
                          <a:latin typeface="Arial Narrow" panose="020B0606020202030204" pitchFamily="34" charset="0"/>
                        </a:rPr>
                        <a:t>Una pauta de selección social a través de la distribución diferenciada de conocimientos y saberes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6114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 Narrow" panose="020B0606020202030204" pitchFamily="34" charset="0"/>
                        </a:rPr>
                        <a:t>Estructura organizativa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marL="324000" indent="-324000" eaLnBrk="1" hangingPunct="1">
                        <a:spcBef>
                          <a:spcPct val="0"/>
                        </a:spcBef>
                        <a:buFont typeface="Arial" pitchFamily="34" charset="0"/>
                        <a:buChar char="•"/>
                      </a:pPr>
                      <a:r>
                        <a:rPr lang="es-AR" sz="1800" dirty="0">
                          <a:latin typeface="Arial Narrow" panose="020B0606020202030204" pitchFamily="34" charset="0"/>
                        </a:rPr>
                        <a:t>Una conducción centralizada que estructura un sistema vertical y uniforme</a:t>
                      </a:r>
                    </a:p>
                    <a:p>
                      <a:pPr marL="36000" indent="-324000" eaLnBrk="1" hangingPunct="1">
                        <a:spcBef>
                          <a:spcPct val="0"/>
                        </a:spcBef>
                        <a:buFont typeface="Arial" pitchFamily="34" charset="0"/>
                        <a:buChar char="•"/>
                      </a:pPr>
                      <a:r>
                        <a:rPr lang="es-AR" sz="1800" dirty="0">
                          <a:latin typeface="Arial Narrow" panose="020B0606020202030204" pitchFamily="34" charset="0"/>
                        </a:rPr>
                        <a:t>Una organización burocrática y jerárquica</a:t>
                      </a:r>
                    </a:p>
                    <a:p>
                      <a:pPr marL="324000" indent="-324000" algn="just" eaLnBrk="1" hangingPunct="1">
                        <a:spcBef>
                          <a:spcPct val="0"/>
                        </a:spcBef>
                        <a:buFont typeface="Arial" pitchFamily="34" charset="0"/>
                        <a:buChar char="•"/>
                      </a:pPr>
                      <a:r>
                        <a:rPr lang="es-AR" sz="1800" dirty="0">
                          <a:latin typeface="Arial Narrow" panose="020B0606020202030204" pitchFamily="34" charset="0"/>
                        </a:rPr>
                        <a:t>La emergencia de saberes expertos,</a:t>
                      </a:r>
                      <a:r>
                        <a:rPr lang="es-AR" sz="1800" baseline="0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AR" sz="1800" dirty="0">
                          <a:latin typeface="Arial Narrow" panose="020B0606020202030204" pitchFamily="34" charset="0"/>
                        </a:rPr>
                        <a:t>de instituciones orientadas a la formación docentes e instituciones especializadas en la producción y legitimación de</a:t>
                      </a:r>
                      <a:r>
                        <a:rPr lang="es-AR" sz="1800" baseline="0" dirty="0">
                          <a:latin typeface="Arial Narrow" panose="020B0606020202030204" pitchFamily="34" charset="0"/>
                        </a:rPr>
                        <a:t> conocimiento educacional</a:t>
                      </a:r>
                      <a:r>
                        <a:rPr lang="es-AR" sz="1800" dirty="0">
                          <a:latin typeface="Arial Narrow" panose="020B0606020202030204" pitchFamily="34" charset="0"/>
                        </a:rPr>
                        <a:t> </a:t>
                      </a:r>
                      <a:endParaRPr lang="es-AR" sz="1800" b="1" dirty="0"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187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 Narrow" panose="020B0606020202030204" pitchFamily="34" charset="0"/>
                        </a:rPr>
                        <a:t>Dispositivos</a:t>
                      </a:r>
                      <a:r>
                        <a:rPr lang="es-ES" sz="1800" baseline="0" dirty="0">
                          <a:latin typeface="Arial Narrow" panose="020B0606020202030204" pitchFamily="34" charset="0"/>
                        </a:rPr>
                        <a:t> pedagógicos</a:t>
                      </a:r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marL="324000" indent="-324000" eaLnBrk="1" hangingPunct="1">
                        <a:buFont typeface="Arial" pitchFamily="34" charset="0"/>
                        <a:buChar char="•"/>
                      </a:pPr>
                      <a:r>
                        <a:rPr lang="es-AR" sz="1800" dirty="0">
                          <a:latin typeface="Arial Narrow" panose="020B0606020202030204" pitchFamily="34" charset="0"/>
                        </a:rPr>
                        <a:t>Planes y programas de estudio únicos</a:t>
                      </a:r>
                    </a:p>
                    <a:p>
                      <a:pPr marL="324000" indent="-324000" eaLnBrk="1" hangingPunct="1">
                        <a:buFont typeface="Arial" pitchFamily="34" charset="0"/>
                        <a:buChar char="•"/>
                      </a:pPr>
                      <a:r>
                        <a:rPr lang="es-AR" sz="1800" dirty="0">
                          <a:latin typeface="Arial Narrow" panose="020B0606020202030204" pitchFamily="34" charset="0"/>
                        </a:rPr>
                        <a:t>La fuerte regulación de las prácticas de enseñanza</a:t>
                      </a:r>
                    </a:p>
                    <a:p>
                      <a:pPr marL="324000" indent="-324000" eaLnBrk="1" hangingPunct="1">
                        <a:buFont typeface="Arial" pitchFamily="34" charset="0"/>
                        <a:buChar char="•"/>
                      </a:pPr>
                      <a:r>
                        <a:rPr lang="es-AR" sz="1800" dirty="0">
                          <a:latin typeface="Arial Narrow" panose="020B0606020202030204" pitchFamily="34" charset="0"/>
                        </a:rPr>
                        <a:t>El libro de texto, los rituales escolares y las imágenes en el salón de clase como recursos didácticos</a:t>
                      </a:r>
                    </a:p>
                    <a:p>
                      <a:pPr marL="324000" indent="-324000" eaLnBrk="1" hangingPunct="1">
                        <a:buFont typeface="Arial" pitchFamily="34" charset="0"/>
                        <a:buChar char="•"/>
                      </a:pPr>
                      <a:r>
                        <a:rPr lang="es-AR" sz="1800" dirty="0">
                          <a:latin typeface="Arial Narrow" panose="020B0606020202030204" pitchFamily="34" charset="0"/>
                        </a:rPr>
                        <a:t>Los dispositivos de supervisión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06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54ED6-E4E9-48E5-95D0-8070B422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8" y="452439"/>
            <a:ext cx="8048252" cy="1032346"/>
          </a:xfrm>
        </p:spPr>
        <p:txBody>
          <a:bodyPr/>
          <a:lstStyle/>
          <a:p>
            <a:pPr algn="ctr"/>
            <a:r>
              <a:rPr lang="es-AR" alt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Crisis de los sistemas educativos </a:t>
            </a:r>
            <a:br>
              <a:rPr lang="es-AR" alt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s-AR" alt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y ciclos de reforma educativa</a:t>
            </a:r>
            <a:endParaRPr lang="es-ES" sz="2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7A970F-899D-43F3-965C-149BE4CA5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619600"/>
          </a:xfrm>
        </p:spPr>
        <p:txBody>
          <a:bodyPr/>
          <a:lstStyle/>
          <a:p>
            <a:pPr marL="0" indent="0" defTabSz="457207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s-AR" altLang="es-AR" sz="2400" dirty="0">
                <a:latin typeface="Arial Narrow" panose="020B0606020202030204" pitchFamily="34" charset="0"/>
                <a:cs typeface="Arial" panose="020B0604020202020204" pitchFamily="34" charset="0"/>
              </a:rPr>
              <a:t>Hacia mediados del Siglo XX el modelo fundacional de los sistemas educativos entra en crisis </a:t>
            </a:r>
          </a:p>
          <a:p>
            <a:pPr marL="0" indent="0" defTabSz="457207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s-AR" altLang="es-AR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defTabSz="457207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s-AR" altLang="es-AR" sz="2400" dirty="0">
                <a:latin typeface="Arial Narrow" panose="020B0606020202030204" pitchFamily="34" charset="0"/>
                <a:cs typeface="Arial" panose="020B0604020202020204" pitchFamily="34" charset="0"/>
              </a:rPr>
              <a:t>¿Es un crisis coyuntural o una crisis estructural? (Braslavsky)</a:t>
            </a:r>
          </a:p>
          <a:p>
            <a:pPr marL="0" indent="0" defTabSz="457207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s-AR" altLang="es-AR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1" indent="-342900" defTabSz="457207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AR" altLang="es-AR" sz="2200" dirty="0">
                <a:latin typeface="Arial Narrow" panose="020B0606020202030204" pitchFamily="34" charset="0"/>
                <a:cs typeface="Arial" panose="020B0604020202020204" pitchFamily="34" charset="0"/>
              </a:rPr>
              <a:t>Desconfigurados </a:t>
            </a:r>
          </a:p>
          <a:p>
            <a:pPr lvl="1" indent="-342900" defTabSz="457207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AR" altLang="es-AR" sz="2200" dirty="0">
                <a:latin typeface="Arial Narrow" panose="020B0606020202030204" pitchFamily="34" charset="0"/>
                <a:cs typeface="Arial" panose="020B0604020202020204" pitchFamily="34" charset="0"/>
              </a:rPr>
              <a:t>Prácticas burocratizadas y </a:t>
            </a:r>
            <a:r>
              <a:rPr lang="es-AR" altLang="es-AR" sz="2200" dirty="0" err="1">
                <a:latin typeface="Arial Narrow" panose="020B0606020202030204" pitchFamily="34" charset="0"/>
                <a:cs typeface="Arial" panose="020B0604020202020204" pitchFamily="34" charset="0"/>
              </a:rPr>
              <a:t>rutinizadas</a:t>
            </a:r>
            <a:endParaRPr lang="es-AR" altLang="es-AR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1" indent="-342900" defTabSz="457207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AR" altLang="es-AR" sz="2200" dirty="0">
                <a:latin typeface="Arial Narrow" panose="020B0606020202030204" pitchFamily="34" charset="0"/>
                <a:cs typeface="Arial" panose="020B0604020202020204" pitchFamily="34" charset="0"/>
              </a:rPr>
              <a:t>Problemas de gobernabilidad</a:t>
            </a:r>
          </a:p>
          <a:p>
            <a:pPr lvl="1" indent="-342900" defTabSz="457207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AR" altLang="es-AR" sz="2200" dirty="0" err="1">
                <a:latin typeface="Arial Narrow" panose="020B0606020202030204" pitchFamily="34" charset="0"/>
                <a:cs typeface="Arial" panose="020B0604020202020204" pitchFamily="34" charset="0"/>
              </a:rPr>
              <a:t>Desjeraquización</a:t>
            </a:r>
            <a:r>
              <a:rPr lang="es-AR" altLang="es-AR" sz="2200" dirty="0">
                <a:latin typeface="Arial Narrow" panose="020B0606020202030204" pitchFamily="34" charset="0"/>
                <a:cs typeface="Arial" panose="020B0604020202020204" pitchFamily="34" charset="0"/>
              </a:rPr>
              <a:t> cognitiva (pérdida de relevancia de los contenidos)</a:t>
            </a:r>
          </a:p>
          <a:p>
            <a:pPr marL="0" indent="0">
              <a:buNone/>
            </a:pPr>
            <a:r>
              <a:rPr lang="es-ES" sz="2400" dirty="0">
                <a:latin typeface="Arial Narrow" panose="020B0606020202030204" pitchFamily="34" charset="0"/>
              </a:rPr>
              <a:t>Las reformas educativas como respuesta a la crisis de los sistemas educativos</a:t>
            </a:r>
          </a:p>
        </p:txBody>
      </p:sp>
    </p:spTree>
    <p:extLst>
      <p:ext uri="{BB962C8B-B14F-4D97-AF65-F5344CB8AC3E}">
        <p14:creationId xmlns:p14="http://schemas.microsoft.com/office/powerpoint/2010/main" val="186526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4188" y="452439"/>
            <a:ext cx="8120260" cy="744314"/>
          </a:xfrm>
        </p:spPr>
        <p:txBody>
          <a:bodyPr/>
          <a:lstStyle/>
          <a:p>
            <a:pPr algn="ctr"/>
            <a:r>
              <a:rPr lang="es-AR" sz="2800" b="1" dirty="0">
                <a:latin typeface="Arial Narrow" panose="020B0606020202030204" pitchFamily="34" charset="0"/>
              </a:rPr>
              <a:t>Objetivos de la presentación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196753"/>
            <a:ext cx="7704855" cy="496855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La crisis del modelo agro-exportador y la emergencia del modelo de sustitución de importaciones. La expansión de las funciones estatales y su intervención en las esferas económica, social y cultural. </a:t>
            </a:r>
          </a:p>
          <a:p>
            <a:pPr marL="0" indent="0">
              <a:spcBef>
                <a:spcPts val="0"/>
              </a:spcBef>
              <a:buNone/>
            </a:pPr>
            <a:endParaRPr 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La política educativa del peronismo: la articulación entre educación y trabajo y la expansión de un circuito técnico. </a:t>
            </a:r>
          </a:p>
          <a:p>
            <a:pPr marL="0" indent="0">
              <a:spcBef>
                <a:spcPts val="0"/>
              </a:spcBef>
              <a:buNone/>
            </a:pPr>
            <a:endParaRPr 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La </a:t>
            </a:r>
            <a:r>
              <a:rPr lang="es-ES" sz="2400" dirty="0" err="1">
                <a:latin typeface="Arial Narrow" panose="020B0606020202030204" pitchFamily="34" charset="0"/>
                <a:cs typeface="Arial" panose="020B0604020202020204" pitchFamily="34" charset="0"/>
              </a:rPr>
              <a:t>recatolización</a:t>
            </a:r>
            <a:r>
              <a:rPr 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 del sistema educativo. Perón y la Iglesia católica. Los intelectuales, la universidad y el </a:t>
            </a:r>
            <a:r>
              <a:rPr lang="es-ES" sz="2400" dirty="0" err="1">
                <a:latin typeface="Arial Narrow" panose="020B0606020202030204" pitchFamily="34" charset="0"/>
                <a:cs typeface="Arial" panose="020B0604020202020204" pitchFamily="34" charset="0"/>
              </a:rPr>
              <a:t>antiperonismo</a:t>
            </a:r>
            <a:r>
              <a:rPr 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.  </a:t>
            </a:r>
          </a:p>
          <a:p>
            <a:pPr marL="0" indent="0">
              <a:spcBef>
                <a:spcPts val="0"/>
              </a:spcBef>
              <a:buNone/>
            </a:pPr>
            <a:endParaRPr 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sz="2400" dirty="0">
                <a:latin typeface="Arial Narrow" panose="020B0606020202030204" pitchFamily="34" charset="0"/>
                <a:cs typeface="Arial" panose="020B0604020202020204" pitchFamily="34" charset="0"/>
              </a:rPr>
              <a:t>Interpretaciones en conflicto en el campo educativo: autoritarismo y adoctrinamiento vs expansión y democratización</a:t>
            </a:r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36137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>
            <a:extLst>
              <a:ext uri="{FF2B5EF4-FFF2-40B4-BE49-F238E27FC236}">
                <a16:creationId xmlns:a16="http://schemas.microsoft.com/office/drawing/2014/main" id="{DA434BF5-EB33-44AF-B02B-FF368E90C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473865"/>
            <a:ext cx="8208912" cy="490538"/>
          </a:xfrm>
        </p:spPr>
        <p:txBody>
          <a:bodyPr/>
          <a:lstStyle/>
          <a:p>
            <a:pPr algn="ctr"/>
            <a:r>
              <a:rPr lang="es-AR" alt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Los cambios en la matriz socio-política</a:t>
            </a:r>
            <a:endParaRPr lang="es-AR" altLang="es-A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3 Marcador de contenido">
            <a:extLst>
              <a:ext uri="{FF2B5EF4-FFF2-40B4-BE49-F238E27FC236}">
                <a16:creationId xmlns:a16="http://schemas.microsoft.com/office/drawing/2014/main" id="{8041B997-500A-4C48-92AF-5766978365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502648"/>
              </p:ext>
            </p:extLst>
          </p:nvPr>
        </p:nvGraphicFramePr>
        <p:xfrm>
          <a:off x="539552" y="1124745"/>
          <a:ext cx="8208912" cy="5616624"/>
        </p:xfrm>
        <a:graphic>
          <a:graphicData uri="http://schemas.openxmlformats.org/drawingml/2006/table">
            <a:tbl>
              <a:tblPr/>
              <a:tblGrid>
                <a:gridCol w="2252333">
                  <a:extLst>
                    <a:ext uri="{9D8B030D-6E8A-4147-A177-3AD203B41FA5}">
                      <a16:colId xmlns:a16="http://schemas.microsoft.com/office/drawing/2014/main" val="3280760106"/>
                    </a:ext>
                  </a:extLst>
                </a:gridCol>
                <a:gridCol w="5956579">
                  <a:extLst>
                    <a:ext uri="{9D8B030D-6E8A-4147-A177-3AD203B41FA5}">
                      <a16:colId xmlns:a16="http://schemas.microsoft.com/office/drawing/2014/main" val="1979199906"/>
                    </a:ext>
                  </a:extLst>
                </a:gridCol>
              </a:tblGrid>
              <a:tr h="355057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Modelo de desarrollo</a:t>
                      </a:r>
                      <a:endParaRPr kumimoji="0" lang="es-AR" alt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Matriz socio-política y políticas sociales</a:t>
                      </a:r>
                      <a:endParaRPr kumimoji="0" lang="es-AR" altLang="es-ES" sz="1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42760"/>
                  </a:ext>
                </a:extLst>
              </a:tr>
              <a:tr h="131539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Crecimiento hacia afuera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1880-1930</a:t>
                      </a:r>
                      <a:endParaRPr kumimoji="0" lang="es-AR" alt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Motor: Mercado externo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Producto básico: Bienes primarios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Tipo de Estado: Liberal clásico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Política social: Cuestión de “policía” (FHC) Autoprotección (privada) “Crear la nación”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560866"/>
                  </a:ext>
                </a:extLst>
              </a:tr>
              <a:tr h="156594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Sustitución de importaciones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1930-1975</a:t>
                      </a:r>
                      <a:endParaRPr kumimoji="0" lang="es-AR" alt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Motor: Mercado interno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Producto básico: Bienes manufacturados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Tipo de Estado: Interventor, empresario, “social”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Política social: Protección al trabajador asalariado (grupos organizados, reivindicativos) Ligazón político-social con el mercado de trabajo. Crear “clase media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652602"/>
                  </a:ext>
                </a:extLst>
              </a:tr>
              <a:tr h="131539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Ajuste estructural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1990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Motor: Mercado externo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Producto básico: Bienes competitivos, que incorporan progreso técnico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Tipo de Estado: Regulador, “</a:t>
                      </a:r>
                      <a:r>
                        <a:rPr kumimoji="0" lang="es-AR" altLang="es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neosocial</a:t>
                      </a: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”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Política social: políticas focalizadas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5155"/>
                  </a:ext>
                </a:extLst>
              </a:tr>
              <a:tr h="106484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Post 2000</a:t>
                      </a:r>
                      <a:endParaRPr kumimoji="0" lang="es-AR" alt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rgbClr val="8AD0D6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Motor:  Mercado externo / mercado interno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Producto básico: </a:t>
                      </a:r>
                      <a:r>
                        <a:rPr kumimoji="0" lang="es-AR" altLang="es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Commodities</a:t>
                      </a: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(agro negocios, </a:t>
                      </a:r>
                      <a:r>
                        <a:rPr kumimoji="0" lang="es-AR" altLang="es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extractivismo</a:t>
                      </a: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Tipo de Estado: </a:t>
                      </a:r>
                      <a:r>
                        <a:rPr kumimoji="0" lang="es-ES" altLang="es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neo-desarrollista</a:t>
                      </a: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, </a:t>
                      </a:r>
                      <a:r>
                        <a:rPr kumimoji="0" lang="es-ES" altLang="es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neo-intervencionista</a:t>
                      </a:r>
                      <a:endParaRPr kumimoji="0" lang="es-ES" alt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Política</a:t>
                      </a:r>
                      <a:r>
                        <a:rPr kumimoji="0" lang="es-ES" alt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social: expansión de derechos , políticas universales</a:t>
                      </a:r>
                      <a:endParaRPr kumimoji="0" lang="es-AR" alt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79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50113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538434"/>
          </a:xfrm>
        </p:spPr>
        <p:txBody>
          <a:bodyPr>
            <a:noAutofit/>
          </a:bodyPr>
          <a:lstStyle/>
          <a:p>
            <a:pPr algn="ctr"/>
            <a: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Crisis del orden oligárquico-liberal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079321"/>
              </p:ext>
            </p:extLst>
          </p:nvPr>
        </p:nvGraphicFramePr>
        <p:xfrm>
          <a:off x="899592" y="1052736"/>
          <a:ext cx="7560840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85254210"/>
                    </a:ext>
                  </a:extLst>
                </a:gridCol>
                <a:gridCol w="1937470">
                  <a:extLst>
                    <a:ext uri="{9D8B030D-6E8A-4147-A177-3AD203B41FA5}">
                      <a16:colId xmlns:a16="http://schemas.microsoft.com/office/drawing/2014/main" val="1792925798"/>
                    </a:ext>
                  </a:extLst>
                </a:gridCol>
                <a:gridCol w="1984693">
                  <a:extLst>
                    <a:ext uri="{9D8B030D-6E8A-4147-A177-3AD203B41FA5}">
                      <a16:colId xmlns:a16="http://schemas.microsoft.com/office/drawing/2014/main" val="2634134428"/>
                    </a:ext>
                  </a:extLst>
                </a:gridCol>
                <a:gridCol w="2126509">
                  <a:extLst>
                    <a:ext uri="{9D8B030D-6E8A-4147-A177-3AD203B41FA5}">
                      <a16:colId xmlns:a16="http://schemas.microsoft.com/office/drawing/2014/main" val="191199757"/>
                    </a:ext>
                  </a:extLst>
                </a:gridCol>
              </a:tblGrid>
              <a:tr h="503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Período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1930-1943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Cambios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socio-económicos</a:t>
                      </a: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Cambios políticos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Panorama internacional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343701"/>
                  </a:ext>
                </a:extLst>
              </a:tr>
              <a:tr h="4358269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José Félix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AR" sz="1600" baseline="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Uriburu</a:t>
                      </a: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1930-1932</a:t>
                      </a: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Agustín P. Justo</a:t>
                      </a: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1932-1938</a:t>
                      </a: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Roberto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Ortiz</a:t>
                      </a:r>
                    </a:p>
                    <a:p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1938-1942 (renuncia)</a:t>
                      </a:r>
                    </a:p>
                    <a:p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Ramón Castillo</a:t>
                      </a:r>
                    </a:p>
                    <a:p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1942-1943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Crisis del modelo agro-exportador</a:t>
                      </a:r>
                    </a:p>
                    <a:p>
                      <a:pPr algn="l"/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Intervención estatal en la económica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Inicio de proceso de industrialización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Migraciones internas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Diferenciación de la estructura social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Crisis política - </a:t>
                      </a: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Golpe de Estado</a:t>
                      </a: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Crisis de legitimidad por la recurrencia al fraude electoral - Década Infame </a:t>
                      </a:r>
                    </a:p>
                    <a:p>
                      <a:pPr algn="l"/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Fragmentación de los partidos políticos</a:t>
                      </a:r>
                    </a:p>
                    <a:p>
                      <a:pPr algn="l"/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Conservadores provinciales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Radicalismo personalista y </a:t>
                      </a:r>
                      <a:r>
                        <a:rPr lang="es-AR" sz="1600" baseline="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antipersonalista</a:t>
                      </a: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Socialistas y socialistas independientes</a:t>
                      </a:r>
                    </a:p>
                    <a:p>
                      <a:pPr algn="l"/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Crisis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económica mundial</a:t>
                      </a:r>
                    </a:p>
                    <a:p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Crisis del liberalismo y nuevas ideologías</a:t>
                      </a:r>
                    </a:p>
                    <a:p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Nacionalismos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Totalitarismos</a:t>
                      </a:r>
                    </a:p>
                    <a:p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1939. Inicio de Segunda Guerra Mundial </a:t>
                      </a:r>
                    </a:p>
                    <a:p>
                      <a:pPr algn="l"/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Realineamientos internacionales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Países aliados (USA, Francia, Inglaterra y URSS)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Paises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del Eje (Alemania, Italia y Japón)</a:t>
                      </a: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69057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779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64896" cy="864096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Los gobiernos peronistas y los cambios en el sistema educativo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489539"/>
              </p:ext>
            </p:extLst>
          </p:nvPr>
        </p:nvGraphicFramePr>
        <p:xfrm>
          <a:off x="827584" y="1268760"/>
          <a:ext cx="7776865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85254210"/>
                    </a:ext>
                  </a:extLst>
                </a:gridCol>
                <a:gridCol w="3000568">
                  <a:extLst>
                    <a:ext uri="{9D8B030D-6E8A-4147-A177-3AD203B41FA5}">
                      <a16:colId xmlns:a16="http://schemas.microsoft.com/office/drawing/2014/main" val="1792925798"/>
                    </a:ext>
                  </a:extLst>
                </a:gridCol>
                <a:gridCol w="3480153">
                  <a:extLst>
                    <a:ext uri="{9D8B030D-6E8A-4147-A177-3AD203B41FA5}">
                      <a16:colId xmlns:a16="http://schemas.microsoft.com/office/drawing/2014/main" val="191199757"/>
                    </a:ext>
                  </a:extLst>
                </a:gridCol>
              </a:tblGrid>
              <a:tr h="484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Período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1943-1955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Normativas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 instituciones</a:t>
                      </a: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Tendencias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educativas</a:t>
                      </a: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343701"/>
                  </a:ext>
                </a:extLst>
              </a:tr>
              <a:tr h="4399037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Pedro </a:t>
                      </a:r>
                      <a:r>
                        <a:rPr lang="es-AR" sz="16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Ramirez</a:t>
                      </a: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1943-1944</a:t>
                      </a: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Edelmiro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AR" sz="1600" baseline="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Farrel</a:t>
                      </a: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1944-1946</a:t>
                      </a: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17 de Octubre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Juan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D. Perón</a:t>
                      </a:r>
                    </a:p>
                    <a:p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1946-1951</a:t>
                      </a: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Juan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D. Perón</a:t>
                      </a:r>
                    </a:p>
                    <a:p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1951-1955</a:t>
                      </a: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Intervención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universitaria</a:t>
                      </a:r>
                    </a:p>
                    <a:p>
                      <a:pPr algn="l"/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Ministerio de Justicia e Instrucción Pública. </a:t>
                      </a:r>
                    </a:p>
                    <a:p>
                      <a:pPr algn="l"/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1947. Estatuto de Docente Privado (subsidios)</a:t>
                      </a:r>
                    </a:p>
                    <a:p>
                      <a:pPr algn="l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1948. Secretaría de Educación de la Nación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1947. Ley Universitaria Nro. 13.031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1949. Ministerio de Educación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1950. Supresión de aranceles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universitarios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1953.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Eliminación de examen de</a:t>
                      </a: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ingreso</a:t>
                      </a: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1953. Ley Universitaria Nro. 14.297</a:t>
                      </a:r>
                    </a:p>
                    <a:p>
                      <a:pPr algn="l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1953. Inicio de curso de Universidad Obrera Nacional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Visión crítica del sistema educativo abarca todos los aspectos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Continúa expansión</a:t>
                      </a: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de educación primaria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Crecimiento de la enseñanza media privada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Mayor centralización del gobierno del sistema educativo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Diferenciación de la enseñanza media y mayor vinculación entre educación y trabajo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Mayor control ideológico de los contenidos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Recatolización</a:t>
                      </a:r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6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Debate sobre adoctrinamiento</a:t>
                      </a:r>
                    </a:p>
                    <a:p>
                      <a:endParaRPr lang="es-AR" sz="16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69057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606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92888" cy="936104"/>
          </a:xfrm>
        </p:spPr>
        <p:txBody>
          <a:bodyPr>
            <a:noAutofit/>
          </a:bodyPr>
          <a:lstStyle/>
          <a:p>
            <a:pPr algn="ctr"/>
            <a: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Enseñanza media. Matrícula por modalidades 1930-1955 (en porcentajes)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619455"/>
              </p:ext>
            </p:extLst>
          </p:nvPr>
        </p:nvGraphicFramePr>
        <p:xfrm>
          <a:off x="827584" y="1988838"/>
          <a:ext cx="7632849" cy="4176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07">
                  <a:extLst>
                    <a:ext uri="{9D8B030D-6E8A-4147-A177-3AD203B41FA5}">
                      <a16:colId xmlns:a16="http://schemas.microsoft.com/office/drawing/2014/main" val="220916588"/>
                    </a:ext>
                  </a:extLst>
                </a:gridCol>
                <a:gridCol w="1090407">
                  <a:extLst>
                    <a:ext uri="{9D8B030D-6E8A-4147-A177-3AD203B41FA5}">
                      <a16:colId xmlns:a16="http://schemas.microsoft.com/office/drawing/2014/main" val="1140042510"/>
                    </a:ext>
                  </a:extLst>
                </a:gridCol>
                <a:gridCol w="1090407">
                  <a:extLst>
                    <a:ext uri="{9D8B030D-6E8A-4147-A177-3AD203B41FA5}">
                      <a16:colId xmlns:a16="http://schemas.microsoft.com/office/drawing/2014/main" val="3405326136"/>
                    </a:ext>
                  </a:extLst>
                </a:gridCol>
                <a:gridCol w="1090407">
                  <a:extLst>
                    <a:ext uri="{9D8B030D-6E8A-4147-A177-3AD203B41FA5}">
                      <a16:colId xmlns:a16="http://schemas.microsoft.com/office/drawing/2014/main" val="1646650260"/>
                    </a:ext>
                  </a:extLst>
                </a:gridCol>
                <a:gridCol w="1090407">
                  <a:extLst>
                    <a:ext uri="{9D8B030D-6E8A-4147-A177-3AD203B41FA5}">
                      <a16:colId xmlns:a16="http://schemas.microsoft.com/office/drawing/2014/main" val="192088487"/>
                    </a:ext>
                  </a:extLst>
                </a:gridCol>
                <a:gridCol w="1090407">
                  <a:extLst>
                    <a:ext uri="{9D8B030D-6E8A-4147-A177-3AD203B41FA5}">
                      <a16:colId xmlns:a16="http://schemas.microsoft.com/office/drawing/2014/main" val="1826101483"/>
                    </a:ext>
                  </a:extLst>
                </a:gridCol>
                <a:gridCol w="1090407">
                  <a:extLst>
                    <a:ext uri="{9D8B030D-6E8A-4147-A177-3AD203B41FA5}">
                      <a16:colId xmlns:a16="http://schemas.microsoft.com/office/drawing/2014/main" val="1601617606"/>
                    </a:ext>
                  </a:extLst>
                </a:gridCol>
              </a:tblGrid>
              <a:tr h="596638">
                <a:tc>
                  <a:txBody>
                    <a:bodyPr/>
                    <a:lstStyle/>
                    <a:p>
                      <a:endParaRPr lang="es-AR" sz="16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Bachillerato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Normal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Comercial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Industrial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Otros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53062480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36,2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27,3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18,9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87.732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4745883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39,0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18,3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104.862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30352895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30,1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29,5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12,2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153.918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2525290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30,8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13,8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13,3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201.170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84929699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23,4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19,7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16,1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21,4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19,7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323.584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35711465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23,4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17,6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18,3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471.895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77757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484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5712692-7EEC-4334-B48A-CDCB8181D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567930"/>
            <a:ext cx="7714753" cy="916853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Matrícula de enseñanza primaria oficial y privada. </a:t>
            </a:r>
            <a:br>
              <a:rPr lang="es-ES" sz="28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s-E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1930-1955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5B77C65-C9A0-4813-B356-EC2D56D370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645624"/>
              </p:ext>
            </p:extLst>
          </p:nvPr>
        </p:nvGraphicFramePr>
        <p:xfrm>
          <a:off x="1115616" y="1844824"/>
          <a:ext cx="6840759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253">
                  <a:extLst>
                    <a:ext uri="{9D8B030D-6E8A-4147-A177-3AD203B41FA5}">
                      <a16:colId xmlns:a16="http://schemas.microsoft.com/office/drawing/2014/main" val="3154588772"/>
                    </a:ext>
                  </a:extLst>
                </a:gridCol>
                <a:gridCol w="2280253">
                  <a:extLst>
                    <a:ext uri="{9D8B030D-6E8A-4147-A177-3AD203B41FA5}">
                      <a16:colId xmlns:a16="http://schemas.microsoft.com/office/drawing/2014/main" val="1384132629"/>
                    </a:ext>
                  </a:extLst>
                </a:gridCol>
                <a:gridCol w="2280253">
                  <a:extLst>
                    <a:ext uri="{9D8B030D-6E8A-4147-A177-3AD203B41FA5}">
                      <a16:colId xmlns:a16="http://schemas.microsoft.com/office/drawing/2014/main" val="1471687113"/>
                    </a:ext>
                  </a:extLst>
                </a:gridCol>
              </a:tblGrid>
              <a:tr h="508208">
                <a:tc>
                  <a:txBody>
                    <a:bodyPr/>
                    <a:lstStyle/>
                    <a:p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Año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Oficial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Privada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3358494"/>
                  </a:ext>
                </a:extLst>
              </a:tr>
              <a:tr h="907515">
                <a:tc>
                  <a:txBody>
                    <a:bodyPr/>
                    <a:lstStyle/>
                    <a:p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1.356.266</a:t>
                      </a:r>
                      <a:endParaRPr lang="es-E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126.676</a:t>
                      </a:r>
                    </a:p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99723500"/>
                  </a:ext>
                </a:extLst>
              </a:tr>
              <a:tr h="907515">
                <a:tc>
                  <a:txBody>
                    <a:bodyPr/>
                    <a:lstStyle/>
                    <a:p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1.881.264</a:t>
                      </a:r>
                    </a:p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152.517</a:t>
                      </a:r>
                    </a:p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83917681"/>
                  </a:ext>
                </a:extLst>
              </a:tr>
              <a:tr h="907515">
                <a:tc>
                  <a:txBody>
                    <a:bodyPr/>
                    <a:lstStyle/>
                    <a:p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2.507.056</a:t>
                      </a:r>
                    </a:p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227.970</a:t>
                      </a:r>
                    </a:p>
                    <a:p>
                      <a:pPr algn="ctr"/>
                      <a:r>
                        <a:rPr lang="es-E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4897546"/>
                  </a:ext>
                </a:extLst>
              </a:tr>
              <a:tr h="441657">
                <a:tc gridSpan="3">
                  <a:txBody>
                    <a:bodyPr/>
                    <a:lstStyle/>
                    <a:p>
                      <a:r>
                        <a:rPr lang="es-E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Fuente: </a:t>
                      </a:r>
                      <a:r>
                        <a:rPr lang="es-E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Tedesco</a:t>
                      </a:r>
                      <a:r>
                        <a:rPr lang="es-E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J. C. (1980) La educación argentina. 1930-1955. CEAL. Buenos Aires.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27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69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84188" y="452439"/>
            <a:ext cx="8192268" cy="960338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Matrícula de enseñanza media por modalidad y autoridad 1930-1955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731059"/>
              </p:ext>
            </p:extLst>
          </p:nvPr>
        </p:nvGraphicFramePr>
        <p:xfrm>
          <a:off x="827584" y="1556792"/>
          <a:ext cx="7488828" cy="417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092">
                  <a:extLst>
                    <a:ext uri="{9D8B030D-6E8A-4147-A177-3AD203B41FA5}">
                      <a16:colId xmlns:a16="http://schemas.microsoft.com/office/drawing/2014/main" val="4208672576"/>
                    </a:ext>
                  </a:extLst>
                </a:gridCol>
                <a:gridCol w="832092">
                  <a:extLst>
                    <a:ext uri="{9D8B030D-6E8A-4147-A177-3AD203B41FA5}">
                      <a16:colId xmlns:a16="http://schemas.microsoft.com/office/drawing/2014/main" val="3647123415"/>
                    </a:ext>
                  </a:extLst>
                </a:gridCol>
                <a:gridCol w="832092">
                  <a:extLst>
                    <a:ext uri="{9D8B030D-6E8A-4147-A177-3AD203B41FA5}">
                      <a16:colId xmlns:a16="http://schemas.microsoft.com/office/drawing/2014/main" val="2624539978"/>
                    </a:ext>
                  </a:extLst>
                </a:gridCol>
                <a:gridCol w="832092">
                  <a:extLst>
                    <a:ext uri="{9D8B030D-6E8A-4147-A177-3AD203B41FA5}">
                      <a16:colId xmlns:a16="http://schemas.microsoft.com/office/drawing/2014/main" val="1908372912"/>
                    </a:ext>
                  </a:extLst>
                </a:gridCol>
                <a:gridCol w="832092">
                  <a:extLst>
                    <a:ext uri="{9D8B030D-6E8A-4147-A177-3AD203B41FA5}">
                      <a16:colId xmlns:a16="http://schemas.microsoft.com/office/drawing/2014/main" val="500102558"/>
                    </a:ext>
                  </a:extLst>
                </a:gridCol>
                <a:gridCol w="832092">
                  <a:extLst>
                    <a:ext uri="{9D8B030D-6E8A-4147-A177-3AD203B41FA5}">
                      <a16:colId xmlns:a16="http://schemas.microsoft.com/office/drawing/2014/main" val="3065792706"/>
                    </a:ext>
                  </a:extLst>
                </a:gridCol>
                <a:gridCol w="832092">
                  <a:extLst>
                    <a:ext uri="{9D8B030D-6E8A-4147-A177-3AD203B41FA5}">
                      <a16:colId xmlns:a16="http://schemas.microsoft.com/office/drawing/2014/main" val="2640384986"/>
                    </a:ext>
                  </a:extLst>
                </a:gridCol>
                <a:gridCol w="832092">
                  <a:extLst>
                    <a:ext uri="{9D8B030D-6E8A-4147-A177-3AD203B41FA5}">
                      <a16:colId xmlns:a16="http://schemas.microsoft.com/office/drawing/2014/main" val="2211896088"/>
                    </a:ext>
                  </a:extLst>
                </a:gridCol>
                <a:gridCol w="832092">
                  <a:extLst>
                    <a:ext uri="{9D8B030D-6E8A-4147-A177-3AD203B41FA5}">
                      <a16:colId xmlns:a16="http://schemas.microsoft.com/office/drawing/2014/main" val="3001618445"/>
                    </a:ext>
                  </a:extLst>
                </a:gridCol>
              </a:tblGrid>
              <a:tr h="835293">
                <a:tc>
                  <a:txBody>
                    <a:bodyPr/>
                    <a:lstStyle/>
                    <a:p>
                      <a:endParaRPr lang="es-AR" sz="18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Bachillerato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Normal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Comercial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Industrial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192958"/>
                  </a:ext>
                </a:extLst>
              </a:tr>
              <a:tr h="835293">
                <a:tc>
                  <a:txBody>
                    <a:bodyPr/>
                    <a:lstStyle/>
                    <a:p>
                      <a:endParaRPr lang="es-AR" sz="18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Oficial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Privado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Oficial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Privado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Oficial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Privado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Oficial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Privado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362715"/>
                  </a:ext>
                </a:extLst>
              </a:tr>
              <a:tr h="835293"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96 %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98 %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05535228"/>
                  </a:ext>
                </a:extLst>
              </a:tr>
              <a:tr h="835293"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1945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61480533"/>
                  </a:ext>
                </a:extLst>
              </a:tr>
              <a:tr h="835293">
                <a:tc>
                  <a:txBody>
                    <a:bodyPr/>
                    <a:lstStyle/>
                    <a:p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96 %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8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3866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475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4188" y="452439"/>
            <a:ext cx="8048252" cy="528290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>
                <a:latin typeface="Arial Narrow" panose="020B0606020202030204" pitchFamily="34" charset="0"/>
              </a:rPr>
              <a:t>Incremento matrícula secundaria por modalidad</a:t>
            </a:r>
          </a:p>
        </p:txBody>
      </p:sp>
      <p:pic>
        <p:nvPicPr>
          <p:cNvPr id="6146" name="Picture 2" descr="C:\Users\juampiylau\Desktop\HPG\incremento matrícula nivel secundario por modalida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256" y="1412776"/>
            <a:ext cx="7659488" cy="4392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4589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4077</TotalTime>
  <Words>1171</Words>
  <Application>Microsoft Office PowerPoint</Application>
  <PresentationFormat>Presentación en pantalla (4:3)</PresentationFormat>
  <Paragraphs>338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Arial Narrow</vt:lpstr>
      <vt:lpstr>Calibri</vt:lpstr>
      <vt:lpstr>Century Gothic</vt:lpstr>
      <vt:lpstr>Wingdings</vt:lpstr>
      <vt:lpstr>Wingdings 3</vt:lpstr>
      <vt:lpstr>Ion</vt:lpstr>
      <vt:lpstr>Expansión, diversificación y crisis del Sistema Educativo Nacional en la Argentina 1930 a 1955 </vt:lpstr>
      <vt:lpstr>Objetivos de la presentación</vt:lpstr>
      <vt:lpstr>Los cambios en la matriz socio-política</vt:lpstr>
      <vt:lpstr>Crisis del orden oligárquico-liberal</vt:lpstr>
      <vt:lpstr>Los gobiernos peronistas y los cambios en el sistema educativo</vt:lpstr>
      <vt:lpstr>Enseñanza media. Matrícula por modalidades 1930-1955 (en porcentajes)</vt:lpstr>
      <vt:lpstr>Matrícula de enseñanza primaria oficial y privada.  1930-1955</vt:lpstr>
      <vt:lpstr>Matrícula de enseñanza media por modalidad y autoridad 1930-1955</vt:lpstr>
      <vt:lpstr>Incremento matrícula secundaria por modalidad</vt:lpstr>
      <vt:lpstr>Distribución de matricula en enseñanza media oficial. 1944</vt:lpstr>
      <vt:lpstr>Evolución de la matrícula de las universidades nacionales 1935-1965</vt:lpstr>
      <vt:lpstr>La CNAOP y nuevos actores educativos</vt:lpstr>
      <vt:lpstr>La educación técnica </vt:lpstr>
      <vt:lpstr>Politización de los contenidos escolares (1949-1955) Libros de lectura</vt:lpstr>
      <vt:lpstr>Politización de los contenidos escolares (1949-1955) Libros de lectura</vt:lpstr>
      <vt:lpstr>El modelo fundacional de los sistema educativos</vt:lpstr>
      <vt:lpstr>Crisis de los sistemas educativos  y ciclos de reforma educativa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CURRÍCULO</dc:title>
  <dc:creator>dxc</dc:creator>
  <cp:lastModifiedBy>Claudio SUASNABAR</cp:lastModifiedBy>
  <cp:revision>293</cp:revision>
  <dcterms:created xsi:type="dcterms:W3CDTF">2004-04-08T15:58:08Z</dcterms:created>
  <dcterms:modified xsi:type="dcterms:W3CDTF">2021-04-10T15:22:46Z</dcterms:modified>
</cp:coreProperties>
</file>